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2" r:id="rId1"/>
  </p:sldMasterIdLst>
  <p:notesMasterIdLst>
    <p:notesMasterId r:id="rId70"/>
  </p:notesMasterIdLst>
  <p:sldIdLst>
    <p:sldId id="256" r:id="rId2"/>
    <p:sldId id="747" r:id="rId3"/>
    <p:sldId id="2462" r:id="rId4"/>
    <p:sldId id="2465" r:id="rId5"/>
    <p:sldId id="2466" r:id="rId6"/>
    <p:sldId id="2443" r:id="rId7"/>
    <p:sldId id="2470" r:id="rId8"/>
    <p:sldId id="2469" r:id="rId9"/>
    <p:sldId id="2444" r:id="rId10"/>
    <p:sldId id="2453" r:id="rId11"/>
    <p:sldId id="2445" r:id="rId12"/>
    <p:sldId id="2447" r:id="rId13"/>
    <p:sldId id="2448" r:id="rId14"/>
    <p:sldId id="2449" r:id="rId15"/>
    <p:sldId id="2450" r:id="rId16"/>
    <p:sldId id="2451" r:id="rId17"/>
    <p:sldId id="2384" r:id="rId18"/>
    <p:sldId id="2452" r:id="rId19"/>
    <p:sldId id="2407" r:id="rId20"/>
    <p:sldId id="345" r:id="rId21"/>
    <p:sldId id="2467" r:id="rId22"/>
    <p:sldId id="2468" r:id="rId23"/>
    <p:sldId id="346" r:id="rId24"/>
    <p:sldId id="365" r:id="rId25"/>
    <p:sldId id="350" r:id="rId26"/>
    <p:sldId id="366" r:id="rId27"/>
    <p:sldId id="347" r:id="rId28"/>
    <p:sldId id="348" r:id="rId29"/>
    <p:sldId id="349" r:id="rId30"/>
    <p:sldId id="359" r:id="rId31"/>
    <p:sldId id="368" r:id="rId32"/>
    <p:sldId id="351" r:id="rId33"/>
    <p:sldId id="369" r:id="rId34"/>
    <p:sldId id="358" r:id="rId35"/>
    <p:sldId id="370" r:id="rId36"/>
    <p:sldId id="352" r:id="rId37"/>
    <p:sldId id="371" r:id="rId38"/>
    <p:sldId id="353" r:id="rId39"/>
    <p:sldId id="354" r:id="rId40"/>
    <p:sldId id="372" r:id="rId41"/>
    <p:sldId id="355" r:id="rId42"/>
    <p:sldId id="360" r:id="rId43"/>
    <p:sldId id="373" r:id="rId44"/>
    <p:sldId id="334" r:id="rId45"/>
    <p:sldId id="374" r:id="rId46"/>
    <p:sldId id="336" r:id="rId47"/>
    <p:sldId id="335" r:id="rId48"/>
    <p:sldId id="337" r:id="rId49"/>
    <p:sldId id="375" r:id="rId50"/>
    <p:sldId id="338" r:id="rId51"/>
    <p:sldId id="376" r:id="rId52"/>
    <p:sldId id="340" r:id="rId53"/>
    <p:sldId id="377" r:id="rId54"/>
    <p:sldId id="378" r:id="rId55"/>
    <p:sldId id="341" r:id="rId56"/>
    <p:sldId id="379" r:id="rId57"/>
    <p:sldId id="343" r:id="rId58"/>
    <p:sldId id="380" r:id="rId59"/>
    <p:sldId id="356" r:id="rId60"/>
    <p:sldId id="381" r:id="rId61"/>
    <p:sldId id="330" r:id="rId62"/>
    <p:sldId id="331" r:id="rId63"/>
    <p:sldId id="382" r:id="rId64"/>
    <p:sldId id="332" r:id="rId65"/>
    <p:sldId id="383" r:id="rId66"/>
    <p:sldId id="384" r:id="rId67"/>
    <p:sldId id="357" r:id="rId68"/>
    <p:sldId id="2418" r:id="rId69"/>
  </p:sldIdLst>
  <p:sldSz cx="12192000" cy="6858000"/>
  <p:notesSz cx="6797675" cy="9928225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866375F2-88DD-437C-BAA4-1209B5C42EEB}">
          <p14:sldIdLst>
            <p14:sldId id="256"/>
            <p14:sldId id="747"/>
            <p14:sldId id="2462"/>
            <p14:sldId id="2465"/>
            <p14:sldId id="2466"/>
            <p14:sldId id="2443"/>
            <p14:sldId id="2470"/>
            <p14:sldId id="2469"/>
            <p14:sldId id="2444"/>
            <p14:sldId id="2453"/>
            <p14:sldId id="2445"/>
            <p14:sldId id="2447"/>
            <p14:sldId id="2448"/>
            <p14:sldId id="2449"/>
            <p14:sldId id="2450"/>
            <p14:sldId id="2451"/>
            <p14:sldId id="2384"/>
            <p14:sldId id="2452"/>
            <p14:sldId id="2407"/>
            <p14:sldId id="345"/>
            <p14:sldId id="2467"/>
            <p14:sldId id="2468"/>
            <p14:sldId id="346"/>
            <p14:sldId id="365"/>
            <p14:sldId id="350"/>
            <p14:sldId id="366"/>
            <p14:sldId id="347"/>
            <p14:sldId id="348"/>
            <p14:sldId id="349"/>
            <p14:sldId id="359"/>
            <p14:sldId id="368"/>
            <p14:sldId id="351"/>
            <p14:sldId id="369"/>
            <p14:sldId id="358"/>
            <p14:sldId id="370"/>
            <p14:sldId id="352"/>
            <p14:sldId id="371"/>
            <p14:sldId id="353"/>
            <p14:sldId id="354"/>
            <p14:sldId id="372"/>
            <p14:sldId id="355"/>
            <p14:sldId id="360"/>
            <p14:sldId id="373"/>
            <p14:sldId id="334"/>
            <p14:sldId id="374"/>
            <p14:sldId id="336"/>
            <p14:sldId id="335"/>
            <p14:sldId id="337"/>
            <p14:sldId id="375"/>
            <p14:sldId id="338"/>
            <p14:sldId id="376"/>
            <p14:sldId id="340"/>
            <p14:sldId id="377"/>
            <p14:sldId id="378"/>
            <p14:sldId id="341"/>
            <p14:sldId id="379"/>
            <p14:sldId id="343"/>
            <p14:sldId id="380"/>
            <p14:sldId id="356"/>
            <p14:sldId id="381"/>
            <p14:sldId id="330"/>
            <p14:sldId id="331"/>
            <p14:sldId id="382"/>
            <p14:sldId id="332"/>
            <p14:sldId id="383"/>
            <p14:sldId id="384"/>
            <p14:sldId id="357"/>
            <p14:sldId id="241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E39"/>
    <a:srgbClr val="F8F8F8"/>
    <a:srgbClr val="DCDCDC"/>
    <a:srgbClr val="D9D9D9"/>
    <a:srgbClr val="BCEBDF"/>
    <a:srgbClr val="CCFFFF"/>
    <a:srgbClr val="EBFFFF"/>
    <a:srgbClr val="0083EF"/>
    <a:srgbClr val="358971"/>
    <a:srgbClr val="3399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890" autoAdjust="0"/>
    <p:restoredTop sz="94625" autoAdjust="0"/>
  </p:normalViewPr>
  <p:slideViewPr>
    <p:cSldViewPr>
      <p:cViewPr>
        <p:scale>
          <a:sx n="84" d="100"/>
          <a:sy n="84" d="100"/>
        </p:scale>
        <p:origin x="1280" y="44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5" d="100"/>
          <a:sy n="65" d="100"/>
        </p:scale>
        <p:origin x="2232" y="72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D9897E-559B-4802-87FD-BDDBC21CBABC}" type="datetimeFigureOut">
              <a:rPr lang="ko-KR" altLang="en-US" smtClean="0"/>
              <a:t>2023-09-21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7AADCE-4523-43FE-B0A8-90B87F2F6B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54131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16634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39412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microsoft.com/office/2007/relationships/hdphoto" Target="../media/hdphoto2.wdp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A7EA2AE4-D91D-43D2-A66A-1BD4DAD5C19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8000"/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0" y="8469"/>
            <a:ext cx="7191166" cy="6841061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5E9B4FC-7EAE-4FF6-A84D-CA1427625F8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ement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0704512" y="5085184"/>
            <a:ext cx="1152128" cy="1123356"/>
          </a:xfrm>
          <a:prstGeom prst="ellipse">
            <a:avLst/>
          </a:prstGeom>
          <a:ln w="9525" cap="rnd"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128000" y="6248401"/>
            <a:ext cx="35560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812801" y="6248207"/>
            <a:ext cx="7228111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-11633" y="1036860"/>
            <a:ext cx="711200" cy="244476"/>
          </a:xfrm>
          <a:prstGeom prst="rect">
            <a:avLst/>
          </a:prstGeom>
        </p:spPr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37600" y="609601"/>
            <a:ext cx="2743200" cy="5516563"/>
          </a:xfrm>
        </p:spPr>
        <p:txBody>
          <a:bodyPr vert="eaVert"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609600"/>
            <a:ext cx="7416800" cy="5516564"/>
          </a:xfrm>
        </p:spPr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737600" y="6248403"/>
            <a:ext cx="29464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609602" y="6248208"/>
            <a:ext cx="7431311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직사각형 6"/>
          <p:cNvSpPr/>
          <p:nvPr/>
        </p:nvSpPr>
        <p:spPr bwMode="white">
          <a:xfrm>
            <a:off x="8128424" y="0"/>
            <a:ext cx="42672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8" name="직사각형 7"/>
          <p:cNvSpPr/>
          <p:nvPr/>
        </p:nvSpPr>
        <p:spPr>
          <a:xfrm>
            <a:off x="8189384" y="609600"/>
            <a:ext cx="3048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9" name="직사각형 8"/>
          <p:cNvSpPr/>
          <p:nvPr/>
        </p:nvSpPr>
        <p:spPr>
          <a:xfrm>
            <a:off x="8189384" y="0"/>
            <a:ext cx="3048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 rot="5400000">
            <a:off x="8075084" y="103716"/>
            <a:ext cx="533400" cy="325968"/>
          </a:xfrm>
          <a:prstGeom prst="rect">
            <a:avLst/>
          </a:prstGeom>
        </p:spPr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 userDrawn="1"/>
        </p:nvSpPr>
        <p:spPr>
          <a:xfrm>
            <a:off x="430743" y="404814"/>
            <a:ext cx="11330516" cy="6048375"/>
          </a:xfrm>
          <a:prstGeom prst="roundRect">
            <a:avLst>
              <a:gd name="adj" fmla="val 5013"/>
            </a:avLst>
          </a:prstGeom>
          <a:solidFill>
            <a:schemeClr val="tx2">
              <a:alpha val="84706"/>
            </a:schemeClr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800" dirty="0">
              <a:solidFill>
                <a:srgbClr val="FF9999"/>
              </a:solidFill>
            </a:endParaRPr>
          </a:p>
        </p:txBody>
      </p:sp>
      <p:sp>
        <p:nvSpPr>
          <p:cNvPr id="7" name="텍스트 개체 틀 6"/>
          <p:cNvSpPr>
            <a:spLocks noGrp="1"/>
          </p:cNvSpPr>
          <p:nvPr userDrawn="1"/>
        </p:nvSpPr>
        <p:spPr bwMode="auto">
          <a:xfrm>
            <a:off x="958802" y="3412605"/>
            <a:ext cx="10273141" cy="938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8" name="텍스트 개체 틀 6"/>
          <p:cNvSpPr>
            <a:spLocks noGrp="1"/>
          </p:cNvSpPr>
          <p:nvPr userDrawn="1"/>
        </p:nvSpPr>
        <p:spPr bwMode="auto">
          <a:xfrm>
            <a:off x="958802" y="2348881"/>
            <a:ext cx="10273141" cy="938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9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959430" y="3412605"/>
            <a:ext cx="10273141" cy="93893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FontTx/>
              <a:buNone/>
              <a:defRPr sz="48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10" name="텍스트 개체 틀 6"/>
          <p:cNvSpPr>
            <a:spLocks noGrp="1"/>
          </p:cNvSpPr>
          <p:nvPr>
            <p:ph type="body" sz="quarter" idx="14"/>
          </p:nvPr>
        </p:nvSpPr>
        <p:spPr>
          <a:xfrm>
            <a:off x="959430" y="2348881"/>
            <a:ext cx="10273141" cy="93893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FontTx/>
              <a:buNone/>
              <a:defRPr sz="54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715976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섹션 목차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19403" y="184745"/>
            <a:ext cx="9121013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2832992" y="908051"/>
            <a:ext cx="3119669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5952662" y="908051"/>
            <a:ext cx="3119669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>
            <a:off x="9072331" y="908051"/>
            <a:ext cx="3119669" cy="0"/>
          </a:xfrm>
          <a:prstGeom prst="line">
            <a:avLst/>
          </a:prstGeom>
          <a:ln w="7620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 userDrawn="1"/>
        </p:nvCxnSpPr>
        <p:spPr>
          <a:xfrm>
            <a:off x="0" y="908051"/>
            <a:ext cx="3119669" cy="0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내용 개체 틀 2"/>
          <p:cNvSpPr>
            <a:spLocks noGrp="1"/>
          </p:cNvSpPr>
          <p:nvPr>
            <p:ph idx="10"/>
          </p:nvPr>
        </p:nvSpPr>
        <p:spPr>
          <a:xfrm>
            <a:off x="719403" y="1196752"/>
            <a:ext cx="10945216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Font typeface="Wingdings" pitchFamily="2" charset="2"/>
              <a:buChar char="n"/>
              <a:defRPr sz="1600" b="1">
                <a:latin typeface="+mn-ea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/>
            </a:lvl3pPr>
            <a:lvl4pPr marL="809625" indent="-180975">
              <a:spcAft>
                <a:spcPts val="300"/>
              </a:spcAft>
              <a:buSzPct val="96000"/>
              <a:defRPr sz="1100"/>
            </a:lvl4pPr>
            <a:lvl5pPr marL="990600" indent="-180975">
              <a:defRPr sz="11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8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9162535" y="633163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3A01160-D8F5-4E02-A012-150AA5964FF6}" type="slidenum">
              <a:rPr lang="ko-KR" altLang="en-US" smtClean="0"/>
              <a:pPr/>
              <a:t>‹#›</a:t>
            </a:fld>
            <a:r>
              <a:rPr lang="ko-KR" altLang="en-US" dirty="0"/>
              <a:t> </a:t>
            </a:r>
            <a:r>
              <a:rPr lang="en-US" altLang="ko-KR" dirty="0"/>
              <a:t>/ 30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461820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5"/>
          <p:cNvSpPr txBox="1">
            <a:spLocks/>
          </p:cNvSpPr>
          <p:nvPr userDrawn="1"/>
        </p:nvSpPr>
        <p:spPr>
          <a:xfrm>
            <a:off x="11516499" y="6423569"/>
            <a:ext cx="440469" cy="288888"/>
          </a:xfrm>
          <a:prstGeom prst="rect">
            <a:avLst/>
          </a:prstGeom>
        </p:spPr>
        <p:txBody>
          <a:bodyPr vert="horz" lIns="94600" tIns="47300" rIns="94600" bIns="47300" rtlCol="0" anchor="ctr"/>
          <a:lstStyle>
            <a:lvl1pPr algn="l">
              <a:defRPr lang="ko-KR" altLang="en-US" sz="1000" b="1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ctr" defTabSz="945947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DB1A714-22B6-415B-B621-748EF96EC691}" type="slidenum">
              <a:rPr kumimoji="0" lang="en-US" altLang="ko-KR" sz="1270" b="1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pPr marL="0" marR="0" lvl="0" indent="0" algn="ctr" defTabSz="945947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en-US" sz="127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2CB4EF-5AAA-4224-A02E-6D17BF2438E5}"/>
              </a:ext>
            </a:extLst>
          </p:cNvPr>
          <p:cNvSpPr txBox="1"/>
          <p:nvPr userDrawn="1"/>
        </p:nvSpPr>
        <p:spPr>
          <a:xfrm>
            <a:off x="1720417" y="1404371"/>
            <a:ext cx="8881780" cy="6226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10976" indent="-310976">
              <a:buFont typeface="Wingdings" panose="05000000000000000000" pitchFamily="2" charset="2"/>
              <a:buChar char="§"/>
            </a:pPr>
            <a:endParaRPr lang="en-US" altLang="ko-KR" sz="1814" dirty="0"/>
          </a:p>
          <a:p>
            <a:pPr marL="783950" lvl="1" indent="-310976">
              <a:buFont typeface="Wingdings" panose="05000000000000000000" pitchFamily="2" charset="2"/>
              <a:buChar char="§"/>
            </a:pPr>
            <a:endParaRPr lang="ko-KR" altLang="en-US" sz="1632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CD370973-2153-4AA1-BD05-D0D55B4027A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112261" y="881886"/>
            <a:ext cx="9077770" cy="3233225"/>
          </a:xfrm>
        </p:spPr>
        <p:txBody>
          <a:bodyPr/>
          <a:lstStyle>
            <a:lvl1pPr marL="354730" indent="-354730">
              <a:lnSpc>
                <a:spcPts val="2539"/>
              </a:lnSpc>
              <a:spcAft>
                <a:spcPts val="544"/>
              </a:spcAft>
              <a:buFont typeface="Wingdings" panose="05000000000000000000" pitchFamily="2" charset="2"/>
              <a:buChar char="§"/>
              <a:defRPr sz="1995" b="1"/>
            </a:lvl1pPr>
            <a:lvl2pPr marL="768582" indent="-295609">
              <a:lnSpc>
                <a:spcPts val="2539"/>
              </a:lnSpc>
              <a:spcAft>
                <a:spcPts val="544"/>
              </a:spcAft>
              <a:buClr>
                <a:schemeClr val="bg2">
                  <a:lumMod val="25000"/>
                </a:schemeClr>
              </a:buClr>
              <a:buSzPct val="80000"/>
              <a:buFont typeface="Wingdings" panose="05000000000000000000" pitchFamily="2" charset="2"/>
              <a:buChar char="§"/>
              <a:defRPr sz="1814"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>
              <a:lnSpc>
                <a:spcPct val="100000"/>
              </a:lnSpc>
              <a:spcAft>
                <a:spcPts val="544"/>
              </a:spcAft>
              <a:defRPr sz="1632"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>
              <a:lnSpc>
                <a:spcPct val="100000"/>
              </a:lnSpc>
              <a:spcAft>
                <a:spcPts val="544"/>
              </a:spcAft>
              <a:defRPr sz="1632"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>
              <a:lnSpc>
                <a:spcPct val="100000"/>
              </a:lnSpc>
              <a:spcAft>
                <a:spcPts val="544"/>
              </a:spcAft>
              <a:defRPr sz="1632">
                <a:latin typeface="굴림" panose="020B0600000101010101" pitchFamily="50" charset="-127"/>
                <a:ea typeface="굴림" panose="020B0600000101010101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12" name="제목 11">
            <a:extLst>
              <a:ext uri="{FF2B5EF4-FFF2-40B4-BE49-F238E27FC236}">
                <a16:creationId xmlns:a16="http://schemas.microsoft.com/office/drawing/2014/main" id="{0358AF03-5E36-40A3-BA01-FCB246BD3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026" y="163468"/>
            <a:ext cx="8881780" cy="472245"/>
          </a:xfrm>
        </p:spPr>
        <p:txBody>
          <a:bodyPr>
            <a:normAutofit/>
          </a:bodyPr>
          <a:lstStyle>
            <a:lvl1pPr algn="l">
              <a:defRPr sz="2902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9072772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1655110" y="98158"/>
            <a:ext cx="7893119" cy="514254"/>
          </a:xfrm>
        </p:spPr>
        <p:txBody>
          <a:bodyPr wrap="square" anchor="t">
            <a:spAutoFit/>
          </a:bodyPr>
          <a:lstStyle>
            <a:lvl1pPr algn="l">
              <a:defRPr sz="2721" b="0" spc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r>
              <a:rPr lang="ko-KR" altLang="en-US" dirty="0"/>
              <a:t>제목을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294617281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71424" y="114485"/>
            <a:ext cx="10081120" cy="548680"/>
          </a:xfrm>
        </p:spPr>
        <p:txBody>
          <a:bodyPr>
            <a:normAutofit/>
          </a:bodyPr>
          <a:lstStyle>
            <a:lvl1pPr algn="l">
              <a:defRPr sz="2539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2" name="내용 개체 틀 2"/>
          <p:cNvSpPr>
            <a:spLocks noGrp="1"/>
          </p:cNvSpPr>
          <p:nvPr>
            <p:ph idx="1"/>
          </p:nvPr>
        </p:nvSpPr>
        <p:spPr>
          <a:xfrm>
            <a:off x="871424" y="1007065"/>
            <a:ext cx="11522207" cy="5472608"/>
          </a:xfrm>
        </p:spPr>
        <p:txBody>
          <a:bodyPr/>
          <a:lstStyle>
            <a:lvl1pPr marL="266662" indent="-266662"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Font typeface="Wingdings" pitchFamily="2" charset="2"/>
              <a:buChar char="n"/>
              <a:defRPr sz="2000" b="1">
                <a:latin typeface="+mn-ea"/>
                <a:ea typeface="+mn-ea"/>
              </a:defRPr>
            </a:lvl1pPr>
            <a:lvl2pPr marL="447611" indent="-180949">
              <a:lnSpc>
                <a:spcPct val="100000"/>
              </a:lnSpc>
              <a:spcAft>
                <a:spcPts val="400"/>
              </a:spcAft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§"/>
              <a:defRPr sz="1800"/>
            </a:lvl2pPr>
            <a:lvl3pPr marL="628561" indent="-180949">
              <a:lnSpc>
                <a:spcPct val="100000"/>
              </a:lnSpc>
              <a:spcAft>
                <a:spcPts val="300"/>
              </a:spcAft>
              <a:buClr>
                <a:schemeClr val="tx1"/>
              </a:buClr>
              <a:defRPr sz="1600"/>
            </a:lvl3pPr>
            <a:lvl4pPr marL="809510" indent="-180949">
              <a:lnSpc>
                <a:spcPct val="100000"/>
              </a:lnSpc>
              <a:spcAft>
                <a:spcPts val="300"/>
              </a:spcAft>
              <a:buSzPct val="96000"/>
              <a:defRPr sz="1100"/>
            </a:lvl4pPr>
            <a:lvl5pPr marL="990459" indent="-180949">
              <a:lnSpc>
                <a:spcPct val="100000"/>
              </a:lnSpc>
              <a:defRPr sz="11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16266838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" y="1008"/>
            <a:ext cx="12190842" cy="6855984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841639" y="2057476"/>
            <a:ext cx="5993255" cy="486340"/>
          </a:xfrm>
        </p:spPr>
        <p:txBody>
          <a:bodyPr wrap="square" anchor="ctr">
            <a:spAutoFit/>
          </a:bodyPr>
          <a:lstStyle>
            <a:lvl1pPr algn="l">
              <a:defRPr sz="2539" b="1" cap="all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r>
              <a:rPr lang="ko-KR" altLang="en-US" dirty="0"/>
              <a:t>목차를 입력하세요</a:t>
            </a:r>
          </a:p>
        </p:txBody>
      </p:sp>
      <p:sp>
        <p:nvSpPr>
          <p:cNvPr id="22" name="텍스트 개체 틀 21"/>
          <p:cNvSpPr>
            <a:spLocks noGrp="1"/>
          </p:cNvSpPr>
          <p:nvPr>
            <p:ph type="body" sz="quarter" idx="15" hasCustomPrompt="1"/>
          </p:nvPr>
        </p:nvSpPr>
        <p:spPr>
          <a:xfrm>
            <a:off x="841640" y="553710"/>
            <a:ext cx="2134584" cy="1700645"/>
          </a:xfrm>
        </p:spPr>
        <p:txBody>
          <a:bodyPr wrap="square" anchor="ctr">
            <a:spAutoFit/>
          </a:bodyPr>
          <a:lstStyle>
            <a:lvl1pPr algn="l">
              <a:buNone/>
              <a:defRPr lang="ko-KR" altLang="en-US" sz="10429" b="1" kern="1200" dirty="0" smtClean="0">
                <a:solidFill>
                  <a:schemeClr val="bg1"/>
                </a:solidFill>
                <a:latin typeface="Arial" panose="020B0604020202020204" pitchFamily="34" charset="0"/>
                <a:ea typeface="맑은 고딕" pitchFamily="50" charset="-127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6444844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1" y="3886201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6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0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61147-CD34-4DD7-86F1-45D7E7A1F53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604960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끝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" y="1008"/>
            <a:ext cx="12190842" cy="6855984"/>
          </a:xfrm>
          <a:prstGeom prst="rect">
            <a:avLst/>
          </a:prstGeom>
        </p:spPr>
      </p:pic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3026561" y="4892675"/>
            <a:ext cx="284480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맑은 고딕" pitchFamily="50" charset="-127"/>
                <a:ea typeface="맑은 고딕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맑은 고딕" pitchFamily="50" charset="-127"/>
                <a:ea typeface="맑은 고딕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57" name="제목 1"/>
          <p:cNvSpPr>
            <a:spLocks noGrp="1"/>
          </p:cNvSpPr>
          <p:nvPr>
            <p:ph type="ctrTitle" hasCustomPrompt="1"/>
          </p:nvPr>
        </p:nvSpPr>
        <p:spPr>
          <a:xfrm>
            <a:off x="1822163" y="2122788"/>
            <a:ext cx="8547675" cy="849235"/>
          </a:xfrm>
        </p:spPr>
        <p:txBody>
          <a:bodyPr anchor="t">
            <a:spAutoFit/>
          </a:bodyPr>
          <a:lstStyle>
            <a:lvl1pPr algn="ctr">
              <a:defRPr kumimoji="1" lang="ko-KR" altLang="en-US" sz="4897" b="1" i="0" u="none" strike="noStrike" kern="1200" cap="none" normalizeH="0" baseline="0" dirty="0" smtClean="0">
                <a:ln>
                  <a:noFill/>
                </a:ln>
                <a:solidFill>
                  <a:srgbClr val="2D5542"/>
                </a:solidFill>
                <a:effectLst/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1pPr>
          </a:lstStyle>
          <a:p>
            <a:r>
              <a:rPr lang="ko-KR" altLang="en-US" dirty="0"/>
              <a:t>제목을 입력하세요</a:t>
            </a:r>
          </a:p>
        </p:txBody>
      </p:sp>
      <p:sp>
        <p:nvSpPr>
          <p:cNvPr id="59" name="텍스트 개체 틀 58"/>
          <p:cNvSpPr>
            <a:spLocks noGrp="1"/>
          </p:cNvSpPr>
          <p:nvPr>
            <p:ph type="body" sz="quarter" idx="13" hasCustomPrompt="1"/>
          </p:nvPr>
        </p:nvSpPr>
        <p:spPr>
          <a:xfrm>
            <a:off x="1826268" y="3054322"/>
            <a:ext cx="8539468" cy="374679"/>
          </a:xfrm>
        </p:spPr>
        <p:txBody>
          <a:bodyPr anchor="t">
            <a:spAutoFit/>
          </a:bodyPr>
          <a:lstStyle>
            <a:lvl1pPr algn="ctr">
              <a:buNone/>
              <a:defRPr kumimoji="1" lang="ko-KR" altLang="en-US" sz="1814" b="1" i="0" u="none" strike="noStrike" kern="1200" cap="none" normalizeH="0" baseline="0" dirty="0" smtClean="0">
                <a:ln>
                  <a:noFill/>
                </a:ln>
                <a:solidFill>
                  <a:srgbClr val="2D5542"/>
                </a:solidFill>
                <a:effectLst/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1pPr>
          </a:lstStyle>
          <a:p>
            <a:pPr lvl="0"/>
            <a:r>
              <a:rPr lang="ko-KR" altLang="en-US" dirty="0"/>
              <a:t>제목을 입력하세요</a:t>
            </a:r>
          </a:p>
        </p:txBody>
      </p:sp>
      <p:sp>
        <p:nvSpPr>
          <p:cNvPr id="13" name="텍스트 개체 틀 58"/>
          <p:cNvSpPr>
            <a:spLocks noGrp="1"/>
          </p:cNvSpPr>
          <p:nvPr>
            <p:ph type="body" sz="quarter" idx="14" hasCustomPrompt="1"/>
          </p:nvPr>
        </p:nvSpPr>
        <p:spPr>
          <a:xfrm>
            <a:off x="1826268" y="3444606"/>
            <a:ext cx="8539468" cy="263019"/>
          </a:xfrm>
        </p:spPr>
        <p:txBody>
          <a:bodyPr anchor="t">
            <a:spAutoFit/>
          </a:bodyPr>
          <a:lstStyle>
            <a:lvl1pPr algn="ctr">
              <a:buNone/>
              <a:defRPr kumimoji="1" lang="ko-KR" altLang="en-US" sz="1088" b="0" i="0" u="none" strike="noStrike" kern="1200" cap="none" normalizeH="0" baseline="0" dirty="0" smtClean="0">
                <a:ln>
                  <a:noFill/>
                </a:ln>
                <a:solidFill>
                  <a:srgbClr val="2D5542"/>
                </a:solidFill>
                <a:effectLst/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1pPr>
          </a:lstStyle>
          <a:p>
            <a:pPr lvl="0"/>
            <a:r>
              <a:rPr lang="ko-KR" altLang="en-US" dirty="0"/>
              <a:t>소제목을 입력하세요</a:t>
            </a:r>
          </a:p>
        </p:txBody>
      </p:sp>
      <p:sp>
        <p:nvSpPr>
          <p:cNvPr id="14" name="텍스트 개체 틀 40"/>
          <p:cNvSpPr>
            <a:spLocks noGrp="1"/>
          </p:cNvSpPr>
          <p:nvPr>
            <p:ph type="body" sz="quarter" idx="15" hasCustomPrompt="1"/>
          </p:nvPr>
        </p:nvSpPr>
        <p:spPr>
          <a:xfrm>
            <a:off x="5192823" y="4251654"/>
            <a:ext cx="1806356" cy="304891"/>
          </a:xfrm>
        </p:spPr>
        <p:txBody>
          <a:bodyPr>
            <a:spAutoFit/>
          </a:bodyPr>
          <a:lstStyle>
            <a:lvl1pPr algn="ctr">
              <a:buNone/>
              <a:defRPr kumimoji="1" lang="ko-KR" altLang="en-US" sz="1360" b="1" i="0" u="none" strike="noStrike" kern="1200" cap="none" normalizeH="0" baseline="0" dirty="0" smtClean="0">
                <a:ln>
                  <a:noFill/>
                </a:ln>
                <a:solidFill>
                  <a:srgbClr val="707070"/>
                </a:solidFill>
                <a:effectLst/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1pPr>
          </a:lstStyle>
          <a:p>
            <a:pPr lvl="0"/>
            <a:r>
              <a:rPr lang="en-US" altLang="ko-KR" dirty="0"/>
              <a:t>Logo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889299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03512" y="44624"/>
            <a:ext cx="6768752" cy="576064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kumimoji="0" lang="ko-KR" altLang="en-US" dirty="0"/>
              <a:t>마스터 제목 스타일 편집</a:t>
            </a:r>
            <a:endParaRPr kumimoji="0" 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sz="quarter" idx="1" hasCustomPrompt="1"/>
          </p:nvPr>
        </p:nvSpPr>
        <p:spPr>
          <a:xfrm>
            <a:off x="1631504" y="980728"/>
            <a:ext cx="10153128" cy="5040560"/>
          </a:xfrm>
        </p:spPr>
        <p:txBody>
          <a:bodyPr vert="horz">
            <a:no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defRPr lang="ko-KR" altLang="en-US" sz="2000" b="1" dirty="0" smtClean="0"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lang="ko-KR" altLang="en-US" sz="1800" dirty="0" smtClean="0"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>
              <a:lnSpc>
                <a:spcPct val="100000"/>
              </a:lnSpc>
              <a:defRPr lang="ko-KR" altLang="en-US" sz="1600" dirty="0" smtClean="0"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>
              <a:spcBef>
                <a:spcPts val="0"/>
              </a:spcBef>
              <a:defRPr lang="ko-KR" altLang="en-US" sz="1600" dirty="0" smtClean="0">
                <a:latin typeface="굴림" panose="020B0600000101010101" pitchFamily="50" charset="-127"/>
                <a:ea typeface="굴림" panose="020B0600000101010101" pitchFamily="50" charset="-127"/>
              </a:defRPr>
            </a:lvl4pPr>
          </a:lstStyle>
          <a:p>
            <a:pPr lvl="0">
              <a:lnSpc>
                <a:spcPct val="150000"/>
              </a:lnSpc>
            </a:pPr>
            <a:r>
              <a:rPr lang="ko-KR" altLang="en-US" dirty="0"/>
              <a:t>마스터 텍스트 스타일을 편집합니다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둘째 수준</a:t>
            </a:r>
          </a:p>
          <a:p>
            <a:pPr lvl="2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</a:pPr>
            <a:r>
              <a:rPr lang="ko-KR" altLang="en-US" dirty="0"/>
              <a:t>셋째 수준</a:t>
            </a:r>
          </a:p>
          <a:p>
            <a:pPr lvl="3">
              <a:lnSpc>
                <a:spcPct val="150000"/>
              </a:lnSpc>
            </a:pPr>
            <a:r>
              <a:rPr lang="ko-KR" altLang="en-US" dirty="0"/>
              <a:t>넷째 수준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1655110" y="98158"/>
            <a:ext cx="7893119" cy="514254"/>
          </a:xfrm>
        </p:spPr>
        <p:txBody>
          <a:bodyPr wrap="square" anchor="t">
            <a:spAutoFit/>
          </a:bodyPr>
          <a:lstStyle>
            <a:lvl1pPr algn="l">
              <a:defRPr sz="2721" b="0" spc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r>
              <a:rPr lang="ko-KR" altLang="en-US" dirty="0"/>
              <a:t>제목을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173133558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1655110" y="98158"/>
            <a:ext cx="7893119" cy="514254"/>
          </a:xfrm>
        </p:spPr>
        <p:txBody>
          <a:bodyPr wrap="square" anchor="t">
            <a:spAutoFit/>
          </a:bodyPr>
          <a:lstStyle>
            <a:lvl1pPr algn="l">
              <a:defRPr sz="2721" b="0" spc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r>
              <a:rPr lang="ko-KR" altLang="en-US" dirty="0"/>
              <a:t>제목을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357787511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1655110" y="98158"/>
            <a:ext cx="7893119" cy="514254"/>
          </a:xfrm>
        </p:spPr>
        <p:txBody>
          <a:bodyPr wrap="square" anchor="t">
            <a:spAutoFit/>
          </a:bodyPr>
          <a:lstStyle>
            <a:lvl1pPr algn="l">
              <a:defRPr sz="2721" b="0" spc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r>
              <a:rPr lang="ko-KR" altLang="en-US" dirty="0"/>
              <a:t>제목을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43104177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1655110" y="98158"/>
            <a:ext cx="7893119" cy="514254"/>
          </a:xfrm>
        </p:spPr>
        <p:txBody>
          <a:bodyPr wrap="square" anchor="t">
            <a:spAutoFit/>
          </a:bodyPr>
          <a:lstStyle>
            <a:lvl1pPr algn="l">
              <a:defRPr sz="2721" b="0" spc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r>
              <a:rPr lang="ko-KR" altLang="en-US" dirty="0"/>
              <a:t>제목을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417065500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1655110" y="98158"/>
            <a:ext cx="7893119" cy="514254"/>
          </a:xfrm>
        </p:spPr>
        <p:txBody>
          <a:bodyPr wrap="square" anchor="t">
            <a:spAutoFit/>
          </a:bodyPr>
          <a:lstStyle>
            <a:lvl1pPr algn="l">
              <a:defRPr sz="2721" b="0" spc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r>
              <a:rPr lang="ko-KR" altLang="en-US" dirty="0"/>
              <a:t>제목을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392081691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1655110" y="98158"/>
            <a:ext cx="7893119" cy="514254"/>
          </a:xfrm>
        </p:spPr>
        <p:txBody>
          <a:bodyPr wrap="square" anchor="t">
            <a:spAutoFit/>
          </a:bodyPr>
          <a:lstStyle>
            <a:lvl1pPr algn="l">
              <a:defRPr sz="2721" b="0" spc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r>
              <a:rPr lang="ko-KR" altLang="en-US" dirty="0"/>
              <a:t>제목을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244206841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1655110" y="98158"/>
            <a:ext cx="7893119" cy="514254"/>
          </a:xfrm>
        </p:spPr>
        <p:txBody>
          <a:bodyPr wrap="square" anchor="t">
            <a:spAutoFit/>
          </a:bodyPr>
          <a:lstStyle>
            <a:lvl1pPr algn="l">
              <a:defRPr sz="2721" b="0" spc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r>
              <a:rPr lang="ko-KR" altLang="en-US" dirty="0"/>
              <a:t>제목을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155017761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1655110" y="98158"/>
            <a:ext cx="7893119" cy="514254"/>
          </a:xfrm>
        </p:spPr>
        <p:txBody>
          <a:bodyPr wrap="square" anchor="t">
            <a:spAutoFit/>
          </a:bodyPr>
          <a:lstStyle>
            <a:lvl1pPr algn="l">
              <a:defRPr sz="2721" b="0" spc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r>
              <a:rPr lang="ko-KR" altLang="en-US" dirty="0"/>
              <a:t>제목을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190942954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1655110" y="98158"/>
            <a:ext cx="7893119" cy="514254"/>
          </a:xfrm>
        </p:spPr>
        <p:txBody>
          <a:bodyPr wrap="square" anchor="t">
            <a:spAutoFit/>
          </a:bodyPr>
          <a:lstStyle>
            <a:lvl1pPr algn="l">
              <a:defRPr sz="2721" b="0" spc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r>
              <a:rPr lang="ko-KR" altLang="en-US" dirty="0"/>
              <a:t>제목을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364988969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1655110" y="98158"/>
            <a:ext cx="7893119" cy="514254"/>
          </a:xfrm>
        </p:spPr>
        <p:txBody>
          <a:bodyPr wrap="square" anchor="t">
            <a:spAutoFit/>
          </a:bodyPr>
          <a:lstStyle>
            <a:lvl1pPr algn="l">
              <a:defRPr sz="2721" b="0" spc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r>
              <a:rPr lang="ko-KR" altLang="en-US" dirty="0"/>
              <a:t>제목을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12832364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828801" y="2743200"/>
            <a:ext cx="9497484" cy="1673225"/>
          </a:xfrm>
        </p:spPr>
        <p:txBody>
          <a:bodyPr anchor="t"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 dirty="0"/>
              <a:t>마스터 텍스트 스타일을 편집합니다</a:t>
            </a:r>
          </a:p>
        </p:txBody>
      </p:sp>
      <p:sp>
        <p:nvSpPr>
          <p:cNvPr id="7" name="직사각형 6"/>
          <p:cNvSpPr/>
          <p:nvPr/>
        </p:nvSpPr>
        <p:spPr bwMode="white">
          <a:xfrm>
            <a:off x="0" y="1524000"/>
            <a:ext cx="12192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8" name="직사각형 7"/>
          <p:cNvSpPr/>
          <p:nvPr/>
        </p:nvSpPr>
        <p:spPr>
          <a:xfrm>
            <a:off x="0" y="1600200"/>
            <a:ext cx="1727200" cy="990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9" name="직사각형 8"/>
          <p:cNvSpPr/>
          <p:nvPr/>
        </p:nvSpPr>
        <p:spPr>
          <a:xfrm>
            <a:off x="1828800" y="1600200"/>
            <a:ext cx="10363200" cy="990600"/>
          </a:xfrm>
          <a:prstGeom prst="rect">
            <a:avLst/>
          </a:prstGeom>
          <a:solidFill>
            <a:srgbClr val="BCEBD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28800" y="1600200"/>
            <a:ext cx="10160000" cy="990600"/>
          </a:xfrm>
        </p:spPr>
        <p:txBody>
          <a:bodyPr>
            <a:normAutofit/>
          </a:bodyPr>
          <a:lstStyle>
            <a:lvl1pPr algn="l">
              <a:buNone/>
              <a:defRPr sz="3600" b="0" cap="none">
                <a:solidFill>
                  <a:schemeClr val="tx1"/>
                </a:solidFill>
              </a:defRPr>
            </a:lvl1pPr>
          </a:lstStyle>
          <a:p>
            <a:r>
              <a:rPr kumimoji="0" lang="ko-KR" altLang="en-US" dirty="0"/>
              <a:t>마스터 제목 스타일 편집</a:t>
            </a:r>
            <a:endParaRPr kumimoji="0" lang="en-US" dirty="0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727200" cy="70167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1655110" y="98158"/>
            <a:ext cx="7893119" cy="514254"/>
          </a:xfrm>
        </p:spPr>
        <p:txBody>
          <a:bodyPr wrap="square" anchor="t">
            <a:spAutoFit/>
          </a:bodyPr>
          <a:lstStyle>
            <a:lvl1pPr algn="l">
              <a:defRPr sz="2721" b="0" spc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r>
              <a:rPr lang="ko-KR" altLang="en-US" dirty="0"/>
              <a:t>제목을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324229574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1655110" y="98158"/>
            <a:ext cx="7893119" cy="514254"/>
          </a:xfrm>
        </p:spPr>
        <p:txBody>
          <a:bodyPr wrap="square" anchor="t">
            <a:spAutoFit/>
          </a:bodyPr>
          <a:lstStyle>
            <a:lvl1pPr algn="l">
              <a:defRPr sz="2721" b="0" spc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r>
              <a:rPr lang="ko-KR" altLang="en-US" dirty="0"/>
              <a:t>제목을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220401784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1655110" y="98158"/>
            <a:ext cx="7893119" cy="514254"/>
          </a:xfrm>
        </p:spPr>
        <p:txBody>
          <a:bodyPr wrap="square" anchor="t">
            <a:spAutoFit/>
          </a:bodyPr>
          <a:lstStyle>
            <a:lvl1pPr algn="l">
              <a:defRPr sz="2721" b="0" spc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r>
              <a:rPr lang="ko-KR" altLang="en-US" dirty="0"/>
              <a:t>제목을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95426198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1655110" y="98158"/>
            <a:ext cx="7893119" cy="514254"/>
          </a:xfrm>
        </p:spPr>
        <p:txBody>
          <a:bodyPr wrap="square" anchor="t">
            <a:spAutoFit/>
          </a:bodyPr>
          <a:lstStyle>
            <a:lvl1pPr algn="l">
              <a:defRPr sz="2721" b="0" spc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r>
              <a:rPr lang="ko-KR" altLang="en-US" dirty="0"/>
              <a:t>제목을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405367965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1655110" y="98158"/>
            <a:ext cx="7893119" cy="514254"/>
          </a:xfrm>
        </p:spPr>
        <p:txBody>
          <a:bodyPr wrap="square" anchor="t">
            <a:spAutoFit/>
          </a:bodyPr>
          <a:lstStyle>
            <a:lvl1pPr algn="l">
              <a:defRPr sz="2721" b="0" spc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r>
              <a:rPr lang="ko-KR" altLang="en-US" dirty="0"/>
              <a:t>제목을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362813725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2;p2">
            <a:extLst>
              <a:ext uri="{FF2B5EF4-FFF2-40B4-BE49-F238E27FC236}">
                <a16:creationId xmlns:a16="http://schemas.microsoft.com/office/drawing/2014/main" id="{AE169226-6326-4B42-BA01-A07503F9BF41}"/>
              </a:ext>
            </a:extLst>
          </p:cNvPr>
          <p:cNvSpPr/>
          <p:nvPr userDrawn="1"/>
        </p:nvSpPr>
        <p:spPr>
          <a:xfrm>
            <a:off x="-9939" y="-19878"/>
            <a:ext cx="1402629" cy="671349"/>
          </a:xfrm>
          <a:custGeom>
            <a:avLst/>
            <a:gdLst/>
            <a:ahLst/>
            <a:cxnLst/>
            <a:rect l="l" t="t" r="r" b="b"/>
            <a:pathLst>
              <a:path w="106741" h="62325" extrusionOk="0">
                <a:moveTo>
                  <a:pt x="106740" y="0"/>
                </a:moveTo>
                <a:lnTo>
                  <a:pt x="1" y="83"/>
                </a:lnTo>
                <a:lnTo>
                  <a:pt x="1" y="61346"/>
                </a:lnTo>
                <a:cubicBezTo>
                  <a:pt x="1" y="61346"/>
                  <a:pt x="3546" y="62324"/>
                  <a:pt x="8431" y="62324"/>
                </a:cubicBezTo>
                <a:cubicBezTo>
                  <a:pt x="17345" y="62324"/>
                  <a:pt x="30721" y="59067"/>
                  <a:pt x="35169" y="40668"/>
                </a:cubicBezTo>
                <a:cubicBezTo>
                  <a:pt x="39815" y="21454"/>
                  <a:pt x="48059" y="15875"/>
                  <a:pt x="55684" y="15875"/>
                </a:cubicBezTo>
                <a:cubicBezTo>
                  <a:pt x="59361" y="15875"/>
                  <a:pt x="62895" y="17173"/>
                  <a:pt x="65811" y="18864"/>
                </a:cubicBezTo>
                <a:cubicBezTo>
                  <a:pt x="71333" y="22067"/>
                  <a:pt x="77411" y="23685"/>
                  <a:pt x="83155" y="23685"/>
                </a:cubicBezTo>
                <a:cubicBezTo>
                  <a:pt x="95750" y="23685"/>
                  <a:pt x="106740" y="15906"/>
                  <a:pt x="106740" y="0"/>
                </a:cubicBez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52AEE1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" name="Google Shape;10;p2">
            <a:extLst>
              <a:ext uri="{FF2B5EF4-FFF2-40B4-BE49-F238E27FC236}">
                <a16:creationId xmlns:a16="http://schemas.microsoft.com/office/drawing/2014/main" id="{F2128D78-98D0-1946-ABC0-DD3E32D4D519}"/>
              </a:ext>
            </a:extLst>
          </p:cNvPr>
          <p:cNvSpPr/>
          <p:nvPr userDrawn="1"/>
        </p:nvSpPr>
        <p:spPr>
          <a:xfrm>
            <a:off x="10555357" y="5655364"/>
            <a:ext cx="1648441" cy="1209683"/>
          </a:xfrm>
          <a:custGeom>
            <a:avLst/>
            <a:gdLst/>
            <a:ahLst/>
            <a:cxnLst/>
            <a:rect l="l" t="t" r="r" b="b"/>
            <a:pathLst>
              <a:path w="113764" h="66545" extrusionOk="0">
                <a:moveTo>
                  <a:pt x="113763" y="1"/>
                </a:moveTo>
                <a:cubicBezTo>
                  <a:pt x="113763" y="1"/>
                  <a:pt x="94363" y="5103"/>
                  <a:pt x="77775" y="33272"/>
                </a:cubicBezTo>
                <a:cubicBezTo>
                  <a:pt x="67864" y="50104"/>
                  <a:pt x="57286" y="53491"/>
                  <a:pt x="45819" y="53491"/>
                </a:cubicBezTo>
                <a:cubicBezTo>
                  <a:pt x="38095" y="53491"/>
                  <a:pt x="29967" y="51954"/>
                  <a:pt x="21367" y="51954"/>
                </a:cubicBezTo>
                <a:cubicBezTo>
                  <a:pt x="0" y="51954"/>
                  <a:pt x="792" y="66545"/>
                  <a:pt x="792" y="66545"/>
                </a:cubicBezTo>
                <a:lnTo>
                  <a:pt x="113763" y="66545"/>
                </a:lnTo>
                <a:lnTo>
                  <a:pt x="113763" y="1"/>
                </a:ln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4BB0A0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제목 24">
            <a:extLst>
              <a:ext uri="{FF2B5EF4-FFF2-40B4-BE49-F238E27FC236}">
                <a16:creationId xmlns:a16="http://schemas.microsoft.com/office/drawing/2014/main" id="{18E4D7E8-082F-3947-ACDC-CCB90F6581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015" y="107957"/>
            <a:ext cx="11281052" cy="671349"/>
          </a:xfrm>
        </p:spPr>
        <p:txBody>
          <a:bodyPr>
            <a:normAutofit/>
          </a:bodyPr>
          <a:lstStyle>
            <a:lvl1pPr>
              <a:defRPr sz="3000" b="1">
                <a:solidFill>
                  <a:srgbClr val="F06436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x-none" dirty="0"/>
          </a:p>
        </p:txBody>
      </p:sp>
      <p:sp>
        <p:nvSpPr>
          <p:cNvPr id="33" name="슬라이드 번호 개체 틀 20">
            <a:extLst>
              <a:ext uri="{FF2B5EF4-FFF2-40B4-BE49-F238E27FC236}">
                <a16:creationId xmlns:a16="http://schemas.microsoft.com/office/drawing/2014/main" id="{5D8DE216-E2D2-0946-B519-359B6A0D0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91731" y="6472308"/>
            <a:ext cx="40087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353835A-5E09-4503-B599-6DF340CA3988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35" name="텍스트 개체 틀 34">
            <a:extLst>
              <a:ext uri="{FF2B5EF4-FFF2-40B4-BE49-F238E27FC236}">
                <a16:creationId xmlns:a16="http://schemas.microsoft.com/office/drawing/2014/main" id="{7706D100-A296-AA47-8D59-127D7B2E0C8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8"/>
            <a:ext cx="11281052" cy="2186609"/>
          </a:xfrm>
        </p:spPr>
        <p:txBody>
          <a:bodyPr/>
          <a:lstStyle>
            <a:lvl1pPr marL="228600" indent="-228600">
              <a:lnSpc>
                <a:spcPct val="120000"/>
              </a:lnSpc>
              <a:buClr>
                <a:srgbClr val="4BB0A0"/>
              </a:buClr>
              <a:buFont typeface="시스템 서체"/>
              <a:buChar char="◦"/>
              <a:defRPr sz="2000"/>
            </a:lvl1pPr>
            <a:lvl2pPr marL="685800" indent="-228600">
              <a:lnSpc>
                <a:spcPct val="120000"/>
              </a:lnSpc>
              <a:buFont typeface="시스템 서체"/>
              <a:buChar char="⁃"/>
              <a:defRPr sz="1800"/>
            </a:lvl2pPr>
            <a:lvl3pPr>
              <a:lnSpc>
                <a:spcPct val="120000"/>
              </a:lnSpc>
              <a:defRPr sz="1600"/>
            </a:lvl3pPr>
            <a:lvl4pPr>
              <a:lnSpc>
                <a:spcPct val="120000"/>
              </a:lnSpc>
              <a:defRPr sz="1400"/>
            </a:lvl4pPr>
            <a:lvl5pPr>
              <a:lnSpc>
                <a:spcPct val="120000"/>
              </a:lnSpc>
              <a:defRPr sz="1400"/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x-none" dirty="0"/>
          </a:p>
        </p:txBody>
      </p:sp>
      <p:sp>
        <p:nvSpPr>
          <p:cNvPr id="9" name="바닥글 개체 틀 36">
            <a:extLst>
              <a:ext uri="{FF2B5EF4-FFF2-40B4-BE49-F238E27FC236}">
                <a16:creationId xmlns:a16="http://schemas.microsoft.com/office/drawing/2014/main" id="{0FCC723C-E12E-4134-80CF-8ADAED29210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82154" y="6574971"/>
            <a:ext cx="4114800" cy="216052"/>
          </a:xfrm>
        </p:spPr>
        <p:txBody>
          <a:bodyPr/>
          <a:lstStyle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>
                <a:solidFill>
                  <a:schemeClr val="tx1"/>
                </a:solidFill>
              </a:defRPr>
            </a:lvl1pPr>
          </a:lstStyle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000645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812800" y="1589567"/>
            <a:ext cx="5181600" cy="4572000"/>
          </a:xfrm>
        </p:spPr>
        <p:txBody>
          <a:bodyPr/>
          <a:lstStyle/>
          <a:p>
            <a:pPr lvl="0" eaLnBrk="1" latinLnBrk="0" hangingPunct="1"/>
            <a:r>
              <a:rPr lang="ko-KR" altLang="en-US" dirty="0"/>
              <a:t>마스터 텍스트 스타일을 편집합니다</a:t>
            </a:r>
          </a:p>
          <a:p>
            <a:pPr lvl="1" eaLnBrk="1" latinLnBrk="0" hangingPunct="1"/>
            <a:r>
              <a:rPr lang="ko-KR" altLang="en-US" dirty="0"/>
              <a:t>둘째 수준</a:t>
            </a:r>
          </a:p>
          <a:p>
            <a:pPr lvl="2" eaLnBrk="1" latinLnBrk="0" hangingPunct="1"/>
            <a:r>
              <a:rPr lang="ko-KR" altLang="en-US" dirty="0"/>
              <a:t>셋째 수준</a:t>
            </a:r>
          </a:p>
          <a:p>
            <a:pPr lvl="3" eaLnBrk="1" latinLnBrk="0" hangingPunct="1"/>
            <a:r>
              <a:rPr lang="ko-KR" altLang="en-US" dirty="0"/>
              <a:t>넷째 수준</a:t>
            </a:r>
          </a:p>
          <a:p>
            <a:pPr lvl="4" eaLnBrk="1" latinLnBrk="0" hangingPunct="1"/>
            <a:r>
              <a:rPr lang="ko-KR" altLang="en-US" dirty="0"/>
              <a:t>다섯째 수준</a:t>
            </a:r>
            <a:endParaRPr kumimoji="0" lang="en-US" dirty="0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6459868" y="1589567"/>
            <a:ext cx="5181600" cy="45720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8" name="날짜 개체 틀 7"/>
          <p:cNvSpPr>
            <a:spLocks noGrp="1"/>
          </p:cNvSpPr>
          <p:nvPr>
            <p:ph type="dt" sz="half" idx="15"/>
          </p:nvPr>
        </p:nvSpPr>
        <p:spPr>
          <a:xfrm>
            <a:off x="8128000" y="6248401"/>
            <a:ext cx="3556000" cy="365125"/>
          </a:xfrm>
          <a:prstGeom prst="rect">
            <a:avLst/>
          </a:prstGeom>
        </p:spPr>
        <p:txBody>
          <a:bodyPr rtlCol="0"/>
          <a:lstStyle/>
          <a:p>
            <a:endParaRPr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6"/>
          </p:nvPr>
        </p:nvSpPr>
        <p:spPr>
          <a:xfrm>
            <a:off x="-11633" y="1036860"/>
            <a:ext cx="711200" cy="244476"/>
          </a:xfrm>
          <a:prstGeom prst="rect">
            <a:avLst/>
          </a:prstGeom>
        </p:spPr>
        <p:txBody>
          <a:bodyPr rtlCol="0"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7"/>
          </p:nvPr>
        </p:nvSpPr>
        <p:spPr>
          <a:xfrm>
            <a:off x="812801" y="6248207"/>
            <a:ext cx="7228111" cy="365125"/>
          </a:xfrm>
          <a:prstGeom prst="rect">
            <a:avLst/>
          </a:prstGeom>
        </p:spPr>
        <p:txBody>
          <a:bodyPr rtlCol="0"/>
          <a:lstStyle/>
          <a:p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11200" y="273050"/>
            <a:ext cx="108712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812800" y="2438400"/>
            <a:ext cx="5181600" cy="35814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quarter" idx="4"/>
          </p:nvPr>
        </p:nvSpPr>
        <p:spPr>
          <a:xfrm>
            <a:off x="6400800" y="2438400"/>
            <a:ext cx="5181600" cy="35814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6"/>
          </p:nvPr>
        </p:nvSpPr>
        <p:spPr>
          <a:xfrm>
            <a:off x="-11633" y="1036860"/>
            <a:ext cx="711200" cy="244476"/>
          </a:xfrm>
          <a:prstGeom prst="rect">
            <a:avLst/>
          </a:prstGeom>
        </p:spPr>
        <p:txBody>
          <a:bodyPr rtlCol="0"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"/>
          </p:nvPr>
        </p:nvSpPr>
        <p:spPr>
          <a:xfrm>
            <a:off x="812800" y="1752600"/>
            <a:ext cx="51816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3"/>
          </p:nvPr>
        </p:nvSpPr>
        <p:spPr>
          <a:xfrm>
            <a:off x="6400800" y="1752600"/>
            <a:ext cx="51816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-11633" y="1036860"/>
            <a:ext cx="711200" cy="24447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18D437B-2966-42F7-A2F5-9BD3A8A7CD30}"/>
              </a:ext>
            </a:extLst>
          </p:cNvPr>
          <p:cNvSpPr txBox="1"/>
          <p:nvPr userDrawn="1"/>
        </p:nvSpPr>
        <p:spPr>
          <a:xfrm>
            <a:off x="11444378" y="6446468"/>
            <a:ext cx="6480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AA0E80BF-A895-44FD-A81F-88B2D5F7ADFC}" type="slidenum">
              <a:rPr lang="ko-KR" altLang="en-US" sz="1400" smtClean="0"/>
              <a:t>‹#›</a:t>
            </a:fld>
            <a:endParaRPr lang="ko-KR" altLang="en-US" sz="1400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12800" y="273050"/>
            <a:ext cx="107696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128000" y="6248401"/>
            <a:ext cx="35560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812801" y="6248207"/>
            <a:ext cx="7228111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-11633" y="1036860"/>
            <a:ext cx="711200" cy="24447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812800" y="1752600"/>
            <a:ext cx="21336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3149600" y="1752600"/>
            <a:ext cx="8534400" cy="44196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133600" y="5486400"/>
            <a:ext cx="97536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8" name="직사각형 7"/>
          <p:cNvSpPr/>
          <p:nvPr/>
        </p:nvSpPr>
        <p:spPr bwMode="white">
          <a:xfrm>
            <a:off x="-12192" y="4572000"/>
            <a:ext cx="12192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9" name="직사각형 8"/>
          <p:cNvSpPr/>
          <p:nvPr/>
        </p:nvSpPr>
        <p:spPr>
          <a:xfrm>
            <a:off x="-12192" y="4663440"/>
            <a:ext cx="195072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0" name="직사각형 9"/>
          <p:cNvSpPr/>
          <p:nvPr/>
        </p:nvSpPr>
        <p:spPr>
          <a:xfrm>
            <a:off x="2060448" y="4654296"/>
            <a:ext cx="10131552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133600" y="4648200"/>
            <a:ext cx="97536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1" name="직사각형 10"/>
          <p:cNvSpPr/>
          <p:nvPr/>
        </p:nvSpPr>
        <p:spPr bwMode="white">
          <a:xfrm>
            <a:off x="1930400" y="0"/>
            <a:ext cx="134112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>
          <a:xfrm>
            <a:off x="8331200" y="6248401"/>
            <a:ext cx="3556000" cy="365125"/>
          </a:xfrm>
          <a:prstGeom prst="rect">
            <a:avLst/>
          </a:prstGeom>
        </p:spPr>
        <p:txBody>
          <a:bodyPr rtlCol="0"/>
          <a:lstStyle/>
          <a:p>
            <a:endParaRPr lang="ko-KR" alt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930400" cy="663578"/>
          </a:xfrm>
          <a:prstGeom prst="rect">
            <a:avLst/>
          </a:prstGeom>
        </p:spPr>
        <p:txBody>
          <a:bodyPr rtlCol="0"/>
          <a:lstStyle>
            <a:lvl1pPr>
              <a:defRPr sz="2800"/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>
          <a:xfrm>
            <a:off x="2133600" y="6248207"/>
            <a:ext cx="6096000" cy="365125"/>
          </a:xfrm>
          <a:prstGeom prst="rect">
            <a:avLst/>
          </a:prstGeom>
        </p:spPr>
        <p:txBody>
          <a:bodyPr rtlCol="0"/>
          <a:lstStyle/>
          <a:p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080768" y="0"/>
            <a:ext cx="10111232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ko-KR" altLang="en-US"/>
              <a:t>그림을 추가하려면 아이콘을 클릭하십시오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image" Target="../media/image4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microsoft.com/office/2007/relationships/hdphoto" Target="../media/hdphoto1.wdp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image" Target="../media/image3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C5AF1C30-4808-424C-A1B0-1103CA66CD9C}"/>
              </a:ext>
            </a:extLst>
          </p:cNvPr>
          <p:cNvSpPr/>
          <p:nvPr userDrawn="1"/>
        </p:nvSpPr>
        <p:spPr bwMode="white">
          <a:xfrm>
            <a:off x="3514" y="-5932"/>
            <a:ext cx="12188486" cy="66625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22" name="제목 개체 틀 21"/>
          <p:cNvSpPr>
            <a:spLocks noGrp="1"/>
          </p:cNvSpPr>
          <p:nvPr>
            <p:ph type="title"/>
          </p:nvPr>
        </p:nvSpPr>
        <p:spPr>
          <a:xfrm>
            <a:off x="1919536" y="44328"/>
            <a:ext cx="8136904" cy="558132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ko-KR" altLang="en-US" dirty="0"/>
              <a:t>마스터 제목 스타일 편집</a:t>
            </a:r>
            <a:endParaRPr kumimoji="0" lang="en-US" dirty="0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1631504" y="1124744"/>
            <a:ext cx="10243120" cy="5058876"/>
          </a:xfrm>
          <a:prstGeom prst="rect">
            <a:avLst/>
          </a:prstGeom>
        </p:spPr>
        <p:txBody>
          <a:bodyPr vert="horz">
            <a:noAutofit/>
          </a:bodyPr>
          <a:lstStyle/>
          <a:p>
            <a:pPr lvl="0" eaLnBrk="1" latinLnBrk="0" hangingPunct="1"/>
            <a:r>
              <a:rPr kumimoji="0" lang="ko-KR" altLang="en-US" dirty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dirty="0"/>
              <a:t>둘째 수준</a:t>
            </a:r>
          </a:p>
          <a:p>
            <a:pPr lvl="2" eaLnBrk="1" latinLnBrk="0" hangingPunct="1"/>
            <a:r>
              <a:rPr kumimoji="0" lang="ko-KR" altLang="en-US" dirty="0"/>
              <a:t>셋째 수준</a:t>
            </a:r>
          </a:p>
          <a:p>
            <a:pPr lvl="3" eaLnBrk="1" latinLnBrk="0" hangingPunct="1"/>
            <a:r>
              <a:rPr kumimoji="0" lang="ko-KR" altLang="en-US" dirty="0"/>
              <a:t>넷째 수준</a:t>
            </a:r>
          </a:p>
          <a:p>
            <a:pPr lvl="4" eaLnBrk="1" latinLnBrk="0" hangingPunct="1"/>
            <a:r>
              <a:rPr kumimoji="0" lang="ko-KR" altLang="en-US" dirty="0"/>
              <a:t>다섯째 수준</a:t>
            </a:r>
            <a:endParaRPr kumimoji="0"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239070-22DF-43F0-841A-90C0B73335F4}"/>
              </a:ext>
            </a:extLst>
          </p:cNvPr>
          <p:cNvSpPr txBox="1"/>
          <p:nvPr userDrawn="1"/>
        </p:nvSpPr>
        <p:spPr>
          <a:xfrm>
            <a:off x="11444378" y="6446468"/>
            <a:ext cx="6480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AA0E80BF-A895-44FD-A81F-88B2D5F7ADFC}" type="slidenum">
              <a:rPr lang="ko-KR" altLang="en-US" sz="1400" smtClean="0"/>
              <a:t>‹#›</a:t>
            </a:fld>
            <a:endParaRPr lang="ko-KR" altLang="en-US" sz="1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482303-7CD7-4D0C-8B16-EEE178D0DFEC}"/>
              </a:ext>
            </a:extLst>
          </p:cNvPr>
          <p:cNvSpPr txBox="1"/>
          <p:nvPr userDrawn="1"/>
        </p:nvSpPr>
        <p:spPr>
          <a:xfrm>
            <a:off x="10840772" y="95183"/>
            <a:ext cx="12516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Adobe Garamond Pro Bold" panose="02020702060506020403" pitchFamily="18" charset="0"/>
                <a:ea typeface="+mj-ea"/>
              </a:rPr>
              <a:t>JavaScript</a:t>
            </a:r>
            <a:endParaRPr lang="ko-KR" altLang="en-US" sz="2000" b="1" dirty="0">
              <a:solidFill>
                <a:schemeClr val="bg1"/>
              </a:solidFill>
              <a:latin typeface="Adobe Garamond Pro Bold" panose="02020702060506020403" pitchFamily="18" charset="0"/>
              <a:ea typeface="+mj-ea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D36132A-C430-43BF-9E73-3354AEF3454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7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8">
                    <a14:imgEffect>
                      <a14:brightnessContrast bright="-20000" contrast="20000"/>
                    </a14:imgEffect>
                  </a14:imgLayer>
                </a14:imgProps>
              </a:ext>
            </a:extLst>
          </a:blip>
          <a:srcRect t="-1" b="-7267"/>
          <a:stretch/>
        </p:blipFill>
        <p:spPr>
          <a:xfrm>
            <a:off x="11502" y="-227"/>
            <a:ext cx="551384" cy="69347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AEEC777-4837-4194-BD7B-4B396B409F2A}"/>
              </a:ext>
            </a:extLst>
          </p:cNvPr>
          <p:cNvPicPr>
            <a:picLocks noChangeAspect="1"/>
          </p:cNvPicPr>
          <p:nvPr userDrawn="1"/>
        </p:nvPicPr>
        <p:blipFill>
          <a:blip r:embed="rId39">
            <a:duotone>
              <a:schemeClr val="accent1">
                <a:shade val="45000"/>
                <a:satMod val="135000"/>
              </a:schemeClr>
              <a:prstClr val="white"/>
            </a:duotone>
            <a:alphaModFix amt="70000"/>
          </a:blip>
          <a:stretch>
            <a:fillRect/>
          </a:stretch>
        </p:blipFill>
        <p:spPr>
          <a:xfrm>
            <a:off x="106049" y="6265023"/>
            <a:ext cx="476363" cy="47371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89AB605-173B-4ECA-8F6C-A62E35ECE6BE}"/>
              </a:ext>
            </a:extLst>
          </p:cNvPr>
          <p:cNvSpPr txBox="1"/>
          <p:nvPr userDrawn="1"/>
        </p:nvSpPr>
        <p:spPr>
          <a:xfrm>
            <a:off x="511043" y="6381446"/>
            <a:ext cx="30640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>
                    <a:lumMod val="50000"/>
                  </a:schemeClr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인하공전 컴퓨터정보과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  <p:sldLayoutId id="2147483864" r:id="rId12"/>
    <p:sldLayoutId id="2147483865" r:id="rId13"/>
    <p:sldLayoutId id="2147483866" r:id="rId14"/>
    <p:sldLayoutId id="2147483867" r:id="rId15"/>
    <p:sldLayoutId id="2147483868" r:id="rId16"/>
    <p:sldLayoutId id="2147483869" r:id="rId17"/>
    <p:sldLayoutId id="2147483870" r:id="rId18"/>
    <p:sldLayoutId id="2147483871" r:id="rId19"/>
    <p:sldLayoutId id="2147483874" r:id="rId20"/>
    <p:sldLayoutId id="2147483875" r:id="rId21"/>
    <p:sldLayoutId id="2147483876" r:id="rId22"/>
    <p:sldLayoutId id="2147483877" r:id="rId23"/>
    <p:sldLayoutId id="2147483878" r:id="rId24"/>
    <p:sldLayoutId id="2147483879" r:id="rId25"/>
    <p:sldLayoutId id="2147483880" r:id="rId26"/>
    <p:sldLayoutId id="2147483881" r:id="rId27"/>
    <p:sldLayoutId id="2147483882" r:id="rId28"/>
    <p:sldLayoutId id="2147483883" r:id="rId29"/>
    <p:sldLayoutId id="2147483884" r:id="rId30"/>
    <p:sldLayoutId id="2147483885" r:id="rId31"/>
    <p:sldLayoutId id="2147483886" r:id="rId32"/>
    <p:sldLayoutId id="2147483887" r:id="rId33"/>
    <p:sldLayoutId id="2147483888" r:id="rId34"/>
    <p:sldLayoutId id="2147483889" r:id="rId35"/>
  </p:sldLayoutIdLst>
  <p:hf sldNum="0" hdr="0" ftr="0" dt="0"/>
  <p:txStyles>
    <p:titleStyle>
      <a:lvl1pPr algn="l" rtl="0" eaLnBrk="1" latinLnBrk="1" hangingPunct="1">
        <a:spcBef>
          <a:spcPct val="0"/>
        </a:spcBef>
        <a:buNone/>
        <a:defRPr kumimoji="0" sz="2800" kern="120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HY헤드라인M" panose="02030600000101010101" pitchFamily="18" charset="-127"/>
          <a:ea typeface="HY헤드라인M" panose="02030600000101010101" pitchFamily="18" charset="-127"/>
          <a:cs typeface="+mj-cs"/>
        </a:defRPr>
      </a:lvl1pPr>
    </p:titleStyle>
    <p:bodyStyle>
      <a:lvl1pPr marL="320040" indent="-320040" algn="l" rtl="0" eaLnBrk="1" latinLnBrk="1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1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1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1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1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1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1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1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1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8.png"/><Relationship Id="rId4" Type="http://schemas.openxmlformats.org/officeDocument/2006/relationships/image" Target="../media/image40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extBox 67">
            <a:extLst>
              <a:ext uri="{FF2B5EF4-FFF2-40B4-BE49-F238E27FC236}">
                <a16:creationId xmlns:a16="http://schemas.microsoft.com/office/drawing/2014/main" id="{78FABD1B-FFF6-4899-8529-08355B3B9DA8}"/>
              </a:ext>
            </a:extLst>
          </p:cNvPr>
          <p:cNvSpPr txBox="1"/>
          <p:nvPr/>
        </p:nvSpPr>
        <p:spPr>
          <a:xfrm>
            <a:off x="7248128" y="5085184"/>
            <a:ext cx="3240360" cy="1192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600" dirty="0">
                <a:solidFill>
                  <a:schemeClr val="bg1"/>
                </a:solidFill>
              </a:rPr>
              <a:t>전 혜경</a:t>
            </a:r>
            <a:endParaRPr lang="en-US" altLang="ko-KR" sz="1600" dirty="0">
              <a:solidFill>
                <a:schemeClr val="bg1"/>
              </a:solidFill>
            </a:endParaRPr>
          </a:p>
          <a:p>
            <a:pPr algn="r">
              <a:lnSpc>
                <a:spcPct val="150000"/>
              </a:lnSpc>
            </a:pPr>
            <a:r>
              <a:rPr lang="en-US" altLang="ko-KR" sz="1600" dirty="0">
                <a:solidFill>
                  <a:schemeClr val="bg1"/>
                </a:solidFill>
              </a:rPr>
              <a:t>mjacad@naver.com</a:t>
            </a:r>
          </a:p>
          <a:p>
            <a:pPr algn="r">
              <a:lnSpc>
                <a:spcPct val="150000"/>
              </a:lnSpc>
            </a:pPr>
            <a:r>
              <a:rPr lang="en-US" altLang="ko-KR" sz="1600" dirty="0">
                <a:solidFill>
                  <a:schemeClr val="bg1"/>
                </a:solidFill>
              </a:rPr>
              <a:t>010-7338-5742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C414EB4-C1DB-4703-97A1-F8FBE894D8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0828"/>
          <a:stretch/>
        </p:blipFill>
        <p:spPr>
          <a:xfrm>
            <a:off x="4151784" y="924968"/>
            <a:ext cx="1939874" cy="1800753"/>
          </a:xfrm>
          <a:prstGeom prst="rect">
            <a:avLst/>
          </a:prstGeom>
        </p:spPr>
      </p:pic>
      <p:sp>
        <p:nvSpPr>
          <p:cNvPr id="5" name="제목 33">
            <a:extLst>
              <a:ext uri="{FF2B5EF4-FFF2-40B4-BE49-F238E27FC236}">
                <a16:creationId xmlns:a16="http://schemas.microsoft.com/office/drawing/2014/main" id="{CD5EA8E0-4B2B-4634-8642-F717C7A27915}"/>
              </a:ext>
            </a:extLst>
          </p:cNvPr>
          <p:cNvSpPr txBox="1">
            <a:spLocks/>
          </p:cNvSpPr>
          <p:nvPr/>
        </p:nvSpPr>
        <p:spPr>
          <a:xfrm>
            <a:off x="3431704" y="3140968"/>
            <a:ext cx="5256584" cy="856992"/>
          </a:xfrm>
          <a:prstGeom prst="rect">
            <a:avLst/>
          </a:prstGeom>
        </p:spPr>
        <p:txBody>
          <a:bodyPr/>
          <a:lstStyle>
            <a:lvl1pPr algn="ctr" defTabSz="1043056" rtl="0" eaLnBrk="1" latinLnBrk="1" hangingPunct="1">
              <a:spcBef>
                <a:spcPct val="0"/>
              </a:spcBef>
              <a:buNone/>
              <a:defRPr sz="50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sz="4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자바스크립트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8391FF-563F-45C7-9BB2-4A95B0277AE5}"/>
              </a:ext>
            </a:extLst>
          </p:cNvPr>
          <p:cNvSpPr txBox="1"/>
          <p:nvPr/>
        </p:nvSpPr>
        <p:spPr>
          <a:xfrm>
            <a:off x="4511824" y="3997960"/>
            <a:ext cx="3600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JavaScript &amp; </a:t>
            </a:r>
            <a:r>
              <a:rPr lang="en-US" altLang="ko-KR" sz="28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JQuery</a:t>
            </a:r>
            <a:endParaRPr lang="ko-KR" altLang="en-US" sz="2800" dirty="0">
              <a:solidFill>
                <a:schemeClr val="bg1"/>
              </a:solidFill>
              <a:latin typeface="Adobe Garamond Pro Bold" panose="02020702060506020403" pitchFamily="18" charset="0"/>
            </a:endParaRPr>
          </a:p>
        </p:txBody>
      </p:sp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id="{03C11FF2-E87B-41B1-878E-2E2D85A15DCB}"/>
              </a:ext>
            </a:extLst>
          </p:cNvPr>
          <p:cNvCxnSpPr>
            <a:cxnSpLocks/>
            <a:stCxn id="8" idx="2"/>
          </p:cNvCxnSpPr>
          <p:nvPr/>
        </p:nvCxnSpPr>
        <p:spPr>
          <a:xfrm rot="5400000" flipH="1" flipV="1">
            <a:off x="6003704" y="1769330"/>
            <a:ext cx="74407" cy="1838375"/>
          </a:xfrm>
          <a:prstGeom prst="bentConnector3">
            <a:avLst>
              <a:gd name="adj1" fmla="val -307229"/>
            </a:avLst>
          </a:prstGeom>
          <a:ln>
            <a:prstDash val="sysDot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361CAB8B-0FE9-08F3-3EDD-573311C9C056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059996" y="1732634"/>
            <a:ext cx="1758727" cy="856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8906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30B4622-B577-48A1-B425-38B68DCC0D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8208" y="2276872"/>
            <a:ext cx="3423096" cy="1389574"/>
          </a:xfrm>
          <a:prstGeom prst="rect">
            <a:avLst/>
          </a:prstGeom>
        </p:spPr>
      </p:pic>
      <p:sp>
        <p:nvSpPr>
          <p:cNvPr id="14" name="제목 3">
            <a:extLst>
              <a:ext uri="{FF2B5EF4-FFF2-40B4-BE49-F238E27FC236}">
                <a16:creationId xmlns:a16="http://schemas.microsoft.com/office/drawing/2014/main" id="{E996E4A4-D1C0-463D-B8D9-7443407111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3512" y="44624"/>
            <a:ext cx="6768752" cy="576064"/>
          </a:xfrm>
        </p:spPr>
        <p:txBody>
          <a:bodyPr>
            <a:normAutofit/>
          </a:bodyPr>
          <a:lstStyle/>
          <a:p>
            <a:r>
              <a:rPr lang="ko-KR" altLang="en-US" dirty="0"/>
              <a:t>즉시 호출 함수 </a:t>
            </a:r>
            <a:r>
              <a:rPr lang="en-US" altLang="ko-KR" dirty="0"/>
              <a:t>(</a:t>
            </a:r>
            <a:r>
              <a:rPr lang="ko-KR" altLang="en-US" dirty="0"/>
              <a:t>이름 충돌 문제 해결</a:t>
            </a:r>
            <a:r>
              <a:rPr lang="en-US" altLang="ko-KR" dirty="0"/>
              <a:t>)</a:t>
            </a:r>
            <a:endParaRPr lang="x-none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C5F0287-41C6-4AFB-83A7-315618114067}"/>
              </a:ext>
            </a:extLst>
          </p:cNvPr>
          <p:cNvSpPr txBox="1"/>
          <p:nvPr/>
        </p:nvSpPr>
        <p:spPr>
          <a:xfrm>
            <a:off x="1919536" y="1469511"/>
            <a:ext cx="6136912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&lt;!-- </a:t>
            </a:r>
            <a:r>
              <a:rPr lang="ko-KR" alt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다른 곳에서 가져온 자바스크립트 코드 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--&gt;</a:t>
            </a:r>
            <a:endParaRPr lang="ko-KR" alt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&lt;script&gt;</a:t>
            </a:r>
            <a:endParaRPr lang="ko-KR" alt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pi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 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3.14;</a:t>
            </a:r>
            <a:endParaRPr lang="ko-KR" alt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ko-KR" alt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파이 값은 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pi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ko-KR" alt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입니다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.`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&lt;/script&gt;</a:t>
            </a:r>
            <a:endParaRPr lang="ko-KR" alt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&lt;!-- </a:t>
            </a:r>
            <a:r>
              <a:rPr lang="ko-KR" alt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내가 만든 자바스크립트 코드 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--&gt;</a:t>
            </a:r>
            <a:endParaRPr lang="ko-KR" alt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&lt;script&gt;</a:t>
            </a:r>
            <a:endParaRPr lang="ko-KR" alt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 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pi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 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3.141592</a:t>
            </a:r>
            <a:endParaRPr lang="ko-KR" alt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ko-KR" alt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파이 값은 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pi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ko-KR" alt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입니다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.`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})();</a:t>
            </a:r>
          </a:p>
          <a:p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&lt;/script&gt;</a:t>
            </a:r>
            <a:endParaRPr lang="ko-KR" alt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10212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  문장 엄격 모드</a:t>
            </a:r>
            <a:endParaRPr lang="x-none" dirty="0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2669C13A-11E1-4220-85F5-005C52896341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1199456" y="1124744"/>
            <a:ext cx="10153128" cy="5040560"/>
          </a:xfrm>
        </p:spPr>
        <p:txBody>
          <a:bodyPr>
            <a:normAutofit/>
          </a:bodyPr>
          <a:lstStyle/>
          <a:p>
            <a:pPr lvl="2"/>
            <a:r>
              <a:rPr lang="ko-KR" altLang="en-US" sz="1800" dirty="0">
                <a:solidFill>
                  <a:srgbClr val="000000"/>
                </a:solidFill>
                <a:latin typeface="+mn-ea"/>
                <a:ea typeface="+mn-ea"/>
              </a:rPr>
              <a:t>여러 자바스크립트 코드를 보면 블록의 가장 위쪽에 </a:t>
            </a:r>
            <a:r>
              <a:rPr lang="ko-KR" altLang="en-US" sz="1800" b="1" dirty="0">
                <a:solidFill>
                  <a:srgbClr val="000000"/>
                </a:solidFill>
                <a:latin typeface="+mn-ea"/>
                <a:ea typeface="+mn-ea"/>
              </a:rPr>
              <a:t>‘</a:t>
            </a:r>
            <a:r>
              <a:rPr lang="en-US" altLang="ko-KR" sz="1800" b="1" dirty="0">
                <a:solidFill>
                  <a:srgbClr val="000000"/>
                </a:solidFill>
                <a:latin typeface="+mn-ea"/>
                <a:ea typeface="+mn-ea"/>
              </a:rPr>
              <a:t>use strict’</a:t>
            </a:r>
            <a:r>
              <a:rPr lang="ko-KR" altLang="en-US" sz="1800" dirty="0">
                <a:solidFill>
                  <a:srgbClr val="000000"/>
                </a:solidFill>
                <a:latin typeface="+mn-ea"/>
                <a:ea typeface="+mn-ea"/>
              </a:rPr>
              <a:t>라는 문자열을 입력</a:t>
            </a:r>
            <a:endParaRPr lang="en-US" altLang="ko-KR" sz="1800" dirty="0">
              <a:solidFill>
                <a:srgbClr val="000000"/>
              </a:solidFill>
              <a:latin typeface="+mn-ea"/>
              <a:ea typeface="+mn-ea"/>
            </a:endParaRPr>
          </a:p>
          <a:p>
            <a:pPr lvl="2"/>
            <a:r>
              <a:rPr lang="ko-KR" altLang="en-US" sz="1800" dirty="0">
                <a:solidFill>
                  <a:srgbClr val="000000"/>
                </a:solidFill>
                <a:latin typeface="+mn-ea"/>
                <a:ea typeface="+mn-ea"/>
              </a:rPr>
              <a:t>자바스크립트는 이러한 문자열을 읽어들인 순간부터 코드를 엄격하게 검사</a:t>
            </a:r>
            <a:endParaRPr lang="en-US" altLang="ko-KR" sz="1800" dirty="0">
              <a:solidFill>
                <a:srgbClr val="000000"/>
              </a:solidFill>
              <a:latin typeface="+mn-ea"/>
              <a:ea typeface="+mn-ea"/>
            </a:endParaRPr>
          </a:p>
          <a:p>
            <a:pPr lvl="1"/>
            <a:endParaRPr lang="en-US" altLang="ko-KR" dirty="0">
              <a:solidFill>
                <a:srgbClr val="000000"/>
              </a:solidFill>
              <a:latin typeface="+mn-ea"/>
              <a:ea typeface="+mn-ea"/>
            </a:endParaRPr>
          </a:p>
          <a:p>
            <a:pPr lvl="1"/>
            <a:endParaRPr lang="en-US" altLang="ko-KR" dirty="0">
              <a:solidFill>
                <a:srgbClr val="000000"/>
              </a:solidFill>
              <a:latin typeface="+mn-ea"/>
              <a:ea typeface="+mn-ea"/>
            </a:endParaRPr>
          </a:p>
          <a:p>
            <a:pPr lvl="1"/>
            <a:endParaRPr lang="en-US" altLang="ko-KR" dirty="0">
              <a:solidFill>
                <a:srgbClr val="000000"/>
              </a:solidFill>
              <a:latin typeface="+mn-ea"/>
              <a:ea typeface="+mn-ea"/>
            </a:endParaRPr>
          </a:p>
          <a:p>
            <a:pPr lvl="1"/>
            <a:endParaRPr lang="en-US" altLang="ko-KR" dirty="0">
              <a:solidFill>
                <a:srgbClr val="000000"/>
              </a:solidFill>
              <a:latin typeface="+mn-ea"/>
              <a:ea typeface="+mn-ea"/>
            </a:endParaRPr>
          </a:p>
          <a:p>
            <a:pPr lvl="1"/>
            <a:endParaRPr lang="en-US" altLang="ko-KR" dirty="0">
              <a:solidFill>
                <a:srgbClr val="000000"/>
              </a:solidFill>
              <a:latin typeface="+mn-ea"/>
              <a:ea typeface="+mn-ea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E005FC-53DE-4523-909B-7E9F2A6975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2144" y="2312334"/>
            <a:ext cx="1447067" cy="86970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64C8909-AD13-4510-BDFC-2357F20DE9C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219" t="14300" r="12594" b="63650"/>
          <a:stretch/>
        </p:blipFill>
        <p:spPr>
          <a:xfrm>
            <a:off x="6030899" y="4000242"/>
            <a:ext cx="5616624" cy="151216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55E8115-7991-422F-A8AA-D389F5D7D920}"/>
              </a:ext>
            </a:extLst>
          </p:cNvPr>
          <p:cNvSpPr txBox="1"/>
          <p:nvPr/>
        </p:nvSpPr>
        <p:spPr>
          <a:xfrm>
            <a:off x="2702299" y="2147020"/>
            <a:ext cx="613691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&lt;script&gt;</a:t>
            </a:r>
            <a:endParaRPr lang="it-IT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it-IT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it-IT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it-IT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it-IT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it-IT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it-IT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it-IT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it-IT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it-IT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&lt;/script&gt;</a:t>
            </a:r>
            <a:endParaRPr lang="it-IT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33ED911-D95C-4E92-89E7-CF875B73C411}"/>
              </a:ext>
            </a:extLst>
          </p:cNvPr>
          <p:cNvSpPr txBox="1"/>
          <p:nvPr/>
        </p:nvSpPr>
        <p:spPr>
          <a:xfrm>
            <a:off x="2783632" y="4044954"/>
            <a:ext cx="618600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&lt;script&gt;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"use strict"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&lt;/script&gt;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</a:p>
        </p:txBody>
      </p:sp>
    </p:spTree>
    <p:extLst>
      <p:ext uri="{BB962C8B-B14F-4D97-AF65-F5344CB8AC3E}">
        <p14:creationId xmlns:p14="http://schemas.microsoft.com/office/powerpoint/2010/main" val="691809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익명 함수와 선언적 함수의 차이</a:t>
            </a:r>
            <a:endParaRPr lang="x-none" dirty="0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2669C13A-11E1-4220-85F5-005C52896341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1631504" y="980727"/>
            <a:ext cx="10153128" cy="1162015"/>
          </a:xfrm>
        </p:spPr>
        <p:txBody>
          <a:bodyPr>
            <a:normAutofit/>
          </a:bodyPr>
          <a:lstStyle/>
          <a:p>
            <a:pPr lvl="1"/>
            <a:r>
              <a:rPr lang="ko-KR" altLang="en-US" dirty="0">
                <a:solidFill>
                  <a:srgbClr val="000000"/>
                </a:solidFill>
                <a:latin typeface="+mn-ea"/>
                <a:ea typeface="+mn-ea"/>
              </a:rPr>
              <a:t>익명 함수의 사용</a:t>
            </a:r>
            <a:endParaRPr lang="en-US" altLang="ko-KR" dirty="0">
              <a:solidFill>
                <a:srgbClr val="000000"/>
              </a:solidFill>
              <a:latin typeface="+mn-ea"/>
              <a:ea typeface="+mn-ea"/>
            </a:endParaRPr>
          </a:p>
          <a:p>
            <a:pPr lvl="2"/>
            <a:r>
              <a:rPr lang="ko-KR" altLang="en-US" sz="1800" dirty="0">
                <a:solidFill>
                  <a:srgbClr val="000000"/>
                </a:solidFill>
              </a:rPr>
              <a:t>익명 함수는 순차적인 코드 실행에서 코드가 해당 줄을 읽을 때 생성됨</a:t>
            </a:r>
            <a:endParaRPr lang="en-US" altLang="ko-KR" dirty="0">
              <a:solidFill>
                <a:srgbClr val="000000"/>
              </a:solidFill>
              <a:latin typeface="+mn-ea"/>
              <a:ea typeface="+mn-ea"/>
            </a:endParaRPr>
          </a:p>
          <a:p>
            <a:pPr lvl="1"/>
            <a:endParaRPr lang="en-US" altLang="ko-KR" dirty="0">
              <a:solidFill>
                <a:srgbClr val="000000"/>
              </a:solidFill>
              <a:latin typeface="+mn-ea"/>
              <a:ea typeface="+mn-ea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13649C-2620-4C30-8AD4-B1C2E410F2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6280" y="2636912"/>
            <a:ext cx="2384913" cy="92454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7489A27-DF2E-4925-A227-FFDD3648F3E7}"/>
              </a:ext>
            </a:extLst>
          </p:cNvPr>
          <p:cNvSpPr txBox="1"/>
          <p:nvPr/>
        </p:nvSpPr>
        <p:spPr>
          <a:xfrm>
            <a:off x="2359877" y="1988840"/>
            <a:ext cx="6136912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&lt;script&gt;</a:t>
            </a:r>
            <a:endParaRPr lang="ko-KR" alt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 </a:t>
            </a:r>
            <a:r>
              <a:rPr lang="ko-KR" alt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변수를 선언합니다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.</a:t>
            </a:r>
            <a:endParaRPr lang="ko-KR" alt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nNameFunc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 </a:t>
            </a:r>
            <a:r>
              <a:rPr lang="ko-KR" alt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익명 함수를 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ko-KR" alt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번 생성합니다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.</a:t>
            </a:r>
            <a:endParaRPr lang="ko-KR" alt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nNameFunc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 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 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'1</a:t>
            </a:r>
            <a:r>
              <a:rPr lang="ko-KR" alt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번째 익명 함수입니다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.’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}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nNameFunc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 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 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'2</a:t>
            </a:r>
            <a:r>
              <a:rPr lang="ko-KR" alt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번째 익명 함수입니다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.’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}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 </a:t>
            </a:r>
            <a:r>
              <a:rPr lang="ko-KR" alt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익명 함수를 호출합니다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.</a:t>
            </a:r>
            <a:endParaRPr lang="ko-KR" alt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nNameFunc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&lt;/script&gt;</a:t>
            </a:r>
            <a:endParaRPr lang="ko-KR" alt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83571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익명 함수와 선언적 함수의 차이</a:t>
            </a:r>
            <a:endParaRPr lang="x-none" dirty="0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2669C13A-11E1-4220-85F5-005C52896341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lvl="1"/>
            <a:r>
              <a:rPr lang="ko-KR" altLang="en-US" dirty="0">
                <a:solidFill>
                  <a:srgbClr val="000000"/>
                </a:solidFill>
                <a:latin typeface="+mn-ea"/>
                <a:ea typeface="+mn-ea"/>
              </a:rPr>
              <a:t>선언적 함수의 사용</a:t>
            </a:r>
            <a:endParaRPr lang="en-US" altLang="ko-KR" dirty="0">
              <a:solidFill>
                <a:srgbClr val="000000"/>
              </a:solidFill>
              <a:latin typeface="+mn-ea"/>
              <a:ea typeface="+mn-ea"/>
            </a:endParaRPr>
          </a:p>
          <a:p>
            <a:pPr lvl="2"/>
            <a:r>
              <a:rPr lang="ko-KR" altLang="en-US" sz="1800" dirty="0">
                <a:solidFill>
                  <a:srgbClr val="000000"/>
                </a:solidFill>
                <a:latin typeface="+mn-ea"/>
                <a:ea typeface="+mn-ea"/>
              </a:rPr>
              <a:t>선언적 함수는 순차적인 코드 실행이 일어나기 전에 생성됨</a:t>
            </a:r>
            <a:endParaRPr lang="en-US" altLang="ko-KR" sz="1800" dirty="0">
              <a:solidFill>
                <a:srgbClr val="000000"/>
              </a:solidFill>
              <a:latin typeface="+mn-ea"/>
              <a:ea typeface="+mn-ea"/>
            </a:endParaRPr>
          </a:p>
          <a:p>
            <a:pPr lvl="1"/>
            <a:endParaRPr lang="en-US" altLang="ko-KR" dirty="0">
              <a:solidFill>
                <a:srgbClr val="000000"/>
              </a:solidFill>
              <a:latin typeface="+mn-ea"/>
              <a:ea typeface="+mn-ea"/>
            </a:endParaRPr>
          </a:p>
          <a:p>
            <a:pPr lvl="1"/>
            <a:endParaRPr lang="en-US" altLang="ko-KR" dirty="0">
              <a:solidFill>
                <a:srgbClr val="000000"/>
              </a:solidFill>
              <a:latin typeface="+mn-ea"/>
              <a:ea typeface="+mn-ea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EECC82B-215B-4D25-9A8C-3981D7E5E7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0256" y="3867581"/>
            <a:ext cx="2675060" cy="93244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A5324C2-6E86-45EA-8804-7B561096C47F}"/>
              </a:ext>
            </a:extLst>
          </p:cNvPr>
          <p:cNvSpPr txBox="1"/>
          <p:nvPr/>
        </p:nvSpPr>
        <p:spPr>
          <a:xfrm>
            <a:off x="2135560" y="2020922"/>
            <a:ext cx="6136912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&lt;script&gt;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 </a:t>
            </a:r>
            <a:r>
              <a:rPr lang="ko-KR" altLang="en-US" dirty="0">
                <a:solidFill>
                  <a:srgbClr val="008000"/>
                </a:solidFill>
                <a:latin typeface="Consolas" panose="020B0609020204030204" pitchFamily="49" charset="0"/>
              </a:rPr>
              <a:t>함수를 호출한다</a:t>
            </a:r>
            <a:endParaRPr lang="ko-KR" alt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nameFunc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b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nameFunc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 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'1</a:t>
            </a:r>
            <a:r>
              <a:rPr lang="ko-KR" alt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번째 선언적 함수입니다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.'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}</a:t>
            </a:r>
          </a:p>
          <a:p>
            <a:b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nameFunc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 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'2</a:t>
            </a:r>
            <a:r>
              <a:rPr lang="ko-KR" alt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번째 선언적 함수입니다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.'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}</a:t>
            </a:r>
          </a:p>
          <a:p>
            <a:b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&lt;/script&gt;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35077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익명 함수와 선언적 함수의 조합</a:t>
            </a:r>
            <a:endParaRPr lang="x-none" dirty="0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2669C13A-11E1-4220-85F5-005C52896341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1631504" y="980728"/>
            <a:ext cx="9145016" cy="5040560"/>
          </a:xfrm>
        </p:spPr>
        <p:txBody>
          <a:bodyPr>
            <a:normAutofit/>
          </a:bodyPr>
          <a:lstStyle/>
          <a:p>
            <a:pPr lvl="1"/>
            <a:r>
              <a:rPr lang="ko-KR" altLang="en-US" sz="2000" dirty="0">
                <a:solidFill>
                  <a:srgbClr val="000000"/>
                </a:solidFill>
                <a:latin typeface="+mn-ea"/>
                <a:ea typeface="+mn-ea"/>
              </a:rPr>
              <a:t>선언적 함수와 익명 함수의 조합</a:t>
            </a:r>
            <a:endParaRPr lang="en-US" altLang="ko-KR" sz="2000" dirty="0">
              <a:solidFill>
                <a:srgbClr val="000000"/>
              </a:solidFill>
              <a:latin typeface="+mn-ea"/>
              <a:ea typeface="+mn-ea"/>
            </a:endParaRPr>
          </a:p>
          <a:p>
            <a:pPr lvl="2"/>
            <a:r>
              <a:rPr lang="ko-KR" altLang="en-US" sz="1800" dirty="0">
                <a:solidFill>
                  <a:srgbClr val="000000"/>
                </a:solidFill>
              </a:rPr>
              <a:t>브라우저가 해석</a:t>
            </a:r>
            <a:r>
              <a:rPr lang="en-US" altLang="ko-KR" sz="1800" dirty="0">
                <a:solidFill>
                  <a:srgbClr val="000000"/>
                </a:solidFill>
              </a:rPr>
              <a:t>(parsing)</a:t>
            </a:r>
            <a:r>
              <a:rPr lang="ko-KR" altLang="en-US" sz="1800" dirty="0">
                <a:solidFill>
                  <a:srgbClr val="000000"/>
                </a:solidFill>
              </a:rPr>
              <a:t>을 할 때 </a:t>
            </a:r>
            <a:r>
              <a:rPr lang="ko-KR" altLang="en-US" sz="1800" dirty="0">
                <a:solidFill>
                  <a:srgbClr val="FF0000"/>
                </a:solidFill>
              </a:rPr>
              <a:t>선언적 함수가 먼저 생성되고</a:t>
            </a:r>
            <a:r>
              <a:rPr lang="en-US" altLang="ko-KR" sz="1800" dirty="0">
                <a:solidFill>
                  <a:srgbClr val="FF0000"/>
                </a:solidFill>
              </a:rPr>
              <a:t>, </a:t>
            </a:r>
            <a:r>
              <a:rPr lang="ko-KR" altLang="en-US" sz="1800" dirty="0">
                <a:solidFill>
                  <a:srgbClr val="000000"/>
                </a:solidFill>
              </a:rPr>
              <a:t>이후에 순차적인 코드 진행을 시작하면서 익명 함수를 생성</a:t>
            </a:r>
            <a:r>
              <a:rPr lang="en-US" altLang="ko-KR" sz="1800" dirty="0">
                <a:solidFill>
                  <a:srgbClr val="000000"/>
                </a:solidFill>
              </a:rPr>
              <a:t>. </a:t>
            </a:r>
          </a:p>
          <a:p>
            <a:pPr lvl="1"/>
            <a:endParaRPr lang="en-US" altLang="ko-KR" sz="1600" dirty="0">
              <a:solidFill>
                <a:srgbClr val="000000"/>
              </a:solidFill>
              <a:latin typeface="+mn-ea"/>
              <a:ea typeface="+mn-ea"/>
            </a:endParaRPr>
          </a:p>
          <a:p>
            <a:pPr lvl="1"/>
            <a:endParaRPr lang="en-US" altLang="ko-KR" sz="1600" dirty="0">
              <a:solidFill>
                <a:srgbClr val="000000"/>
              </a:solidFill>
              <a:latin typeface="+mn-ea"/>
              <a:ea typeface="+mn-ea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4251E0-EA7B-4DB6-AD56-7F1896C6A9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7469" y="3573016"/>
            <a:ext cx="2427043" cy="95903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9B5F750-CDF4-46BC-9E5E-832FD390058D}"/>
              </a:ext>
            </a:extLst>
          </p:cNvPr>
          <p:cNvSpPr txBox="1"/>
          <p:nvPr/>
        </p:nvSpPr>
        <p:spPr>
          <a:xfrm>
            <a:off x="2495600" y="2349727"/>
            <a:ext cx="7416824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&lt;script&gt;</a:t>
            </a:r>
            <a:endParaRPr lang="ko-KR" alt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 </a:t>
            </a:r>
            <a:r>
              <a:rPr lang="ko-KR" alt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익명 함수를 생성합니다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.</a:t>
            </a:r>
            <a:endParaRPr lang="ko-KR" alt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ko-KR" alt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함수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 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 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익명 함수입니다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.'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 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}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 </a:t>
            </a:r>
            <a:r>
              <a:rPr lang="ko-KR" alt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선언적 함수를 생성하고 할당합니다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.</a:t>
            </a:r>
            <a:endParaRPr lang="ko-KR" alt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ko-KR" alt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함수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 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선언적 함수입니다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.'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}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 </a:t>
            </a:r>
            <a:r>
              <a:rPr lang="ko-KR" alt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함수를 호출합니다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.</a:t>
            </a:r>
            <a:endParaRPr lang="ko-KR" alt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ko-KR" alt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함수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&lt;/script&gt;</a:t>
            </a:r>
            <a:endParaRPr lang="ko-KR" alt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</a:p>
        </p:txBody>
      </p:sp>
    </p:spTree>
    <p:extLst>
      <p:ext uri="{BB962C8B-B14F-4D97-AF65-F5344CB8AC3E}">
        <p14:creationId xmlns:p14="http://schemas.microsoft.com/office/powerpoint/2010/main" val="32811395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7568" y="84405"/>
            <a:ext cx="5616624" cy="576064"/>
          </a:xfrm>
        </p:spPr>
        <p:txBody>
          <a:bodyPr>
            <a:normAutofit/>
          </a:bodyPr>
          <a:lstStyle/>
          <a:p>
            <a:r>
              <a:rPr lang="ko-KR" altLang="en-US" dirty="0"/>
              <a:t>익명 함수와 선언적 함수의 차이</a:t>
            </a:r>
            <a:endParaRPr lang="x-none" dirty="0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2669C13A-11E1-4220-85F5-005C52896341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1631504" y="980728"/>
            <a:ext cx="9073008" cy="1152128"/>
          </a:xfrm>
        </p:spPr>
        <p:txBody>
          <a:bodyPr>
            <a:normAutofit/>
          </a:bodyPr>
          <a:lstStyle/>
          <a:p>
            <a:pPr lvl="1"/>
            <a:r>
              <a:rPr lang="ko-KR" altLang="en-US" sz="2000" dirty="0">
                <a:solidFill>
                  <a:srgbClr val="000000"/>
                </a:solidFill>
                <a:latin typeface="+mn-ea"/>
                <a:ea typeface="+mn-ea"/>
              </a:rPr>
              <a:t>블록이 다른 경우에 선언적 함수의 사용</a:t>
            </a:r>
            <a:endParaRPr lang="en-US" altLang="ko-KR" sz="2000" dirty="0">
              <a:solidFill>
                <a:srgbClr val="000000"/>
              </a:solidFill>
              <a:latin typeface="+mn-ea"/>
              <a:ea typeface="+mn-ea"/>
            </a:endParaRPr>
          </a:p>
          <a:p>
            <a:pPr lvl="2"/>
            <a:r>
              <a:rPr lang="ko-KR" altLang="en-US" sz="1800" dirty="0">
                <a:solidFill>
                  <a:srgbClr val="000000"/>
                </a:solidFill>
              </a:rPr>
              <a:t>선언적 함수는 어떤 코드 블록</a:t>
            </a:r>
            <a:r>
              <a:rPr lang="en-US" altLang="ko-KR" sz="1800" dirty="0">
                <a:solidFill>
                  <a:srgbClr val="000000"/>
                </a:solidFill>
              </a:rPr>
              <a:t>(script </a:t>
            </a:r>
            <a:r>
              <a:rPr lang="ko-KR" altLang="en-US" sz="1800" dirty="0">
                <a:solidFill>
                  <a:srgbClr val="000000"/>
                </a:solidFill>
              </a:rPr>
              <a:t>태그 또는 함수 등으로 구분되는 공간</a:t>
            </a:r>
            <a:r>
              <a:rPr lang="en-US" altLang="ko-KR" sz="1800" dirty="0">
                <a:solidFill>
                  <a:srgbClr val="000000"/>
                </a:solidFill>
              </a:rPr>
              <a:t>)</a:t>
            </a:r>
            <a:r>
              <a:rPr lang="ko-KR" altLang="en-US" sz="1800" dirty="0">
                <a:solidFill>
                  <a:srgbClr val="000000"/>
                </a:solidFill>
              </a:rPr>
              <a:t>을 읽어들일 때 먼저 생성</a:t>
            </a:r>
            <a:endParaRPr lang="en-US" altLang="ko-KR" sz="1800" dirty="0">
              <a:solidFill>
                <a:srgbClr val="000000"/>
              </a:solidFill>
            </a:endParaRPr>
          </a:p>
          <a:p>
            <a:pPr lvl="1"/>
            <a:endParaRPr lang="en-US" altLang="ko-KR" sz="1600" dirty="0">
              <a:solidFill>
                <a:srgbClr val="000000"/>
              </a:solidFill>
              <a:latin typeface="+mn-ea"/>
              <a:ea typeface="+mn-ea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11DA251-EF50-4D14-B474-096947D48C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0216" y="4869160"/>
            <a:ext cx="3111377" cy="130164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C001A0F-41AF-4F1A-904C-124D489C6415}"/>
              </a:ext>
            </a:extLst>
          </p:cNvPr>
          <p:cNvSpPr txBox="1"/>
          <p:nvPr/>
        </p:nvSpPr>
        <p:spPr>
          <a:xfrm>
            <a:off x="2855640" y="2453115"/>
            <a:ext cx="6136912" cy="38779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&lt;script&gt;</a:t>
            </a:r>
            <a:endParaRPr lang="ko-KR" alt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ko-KR" altLang="en-US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선언적함수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ko-KR" alt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ko-KR" altLang="en-US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선언적함수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 {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'1</a:t>
            </a:r>
            <a:r>
              <a:rPr lang="ko-KR" altLang="en-US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번째 선언적 함수입니다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.’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}</a:t>
            </a:r>
          </a:p>
          <a:p>
            <a:r>
              <a:rPr lang="en-US" altLang="ko-KR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&lt;/script&gt;</a:t>
            </a:r>
            <a:endParaRPr lang="ko-KR" alt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&lt;script&gt;</a:t>
            </a:r>
            <a:endParaRPr lang="ko-KR" alt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ko-KR" alt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ko-KR" altLang="en-US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선언적함수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 {  </a:t>
            </a:r>
            <a:r>
              <a:rPr lang="en-US" altLang="ko-KR" sz="1600" b="0" dirty="0">
                <a:solidFill>
                  <a:srgbClr val="007E39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 dirty="0">
                <a:solidFill>
                  <a:srgbClr val="007E39"/>
                </a:solidFill>
                <a:effectLst/>
                <a:latin typeface="Consolas" panose="020B0609020204030204" pitchFamily="49" charset="0"/>
              </a:rPr>
              <a:t>다시 선언</a:t>
            </a:r>
            <a:endParaRPr lang="en-US" altLang="ko-KR" sz="1600" b="0" dirty="0">
              <a:solidFill>
                <a:srgbClr val="007E39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'2</a:t>
            </a:r>
            <a:r>
              <a:rPr lang="ko-KR" altLang="en-US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번째 선언적 함수입니다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.'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}</a:t>
            </a:r>
          </a:p>
          <a:p>
            <a:r>
              <a:rPr lang="en-US" altLang="ko-KR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&lt;/script&gt;</a:t>
            </a:r>
            <a:endParaRPr lang="ko-KR" alt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&lt;script&gt;</a:t>
            </a:r>
            <a:endParaRPr lang="ko-KR" alt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ko-KR" alt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함수 호출</a:t>
            </a:r>
            <a:endParaRPr lang="ko-KR" alt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ko-KR" altLang="en-US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선언적함수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&lt;/script&gt;</a:t>
            </a:r>
            <a:endParaRPr lang="ko-KR" alt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59370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5560" y="64683"/>
            <a:ext cx="5688632" cy="576064"/>
          </a:xfrm>
        </p:spPr>
        <p:txBody>
          <a:bodyPr>
            <a:normAutofit/>
          </a:bodyPr>
          <a:lstStyle/>
          <a:p>
            <a:r>
              <a:rPr lang="ko-KR" altLang="en-US" dirty="0"/>
              <a:t>익명 함수와 선언적 함수의 차이</a:t>
            </a:r>
            <a:endParaRPr lang="x-none" dirty="0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2669C13A-11E1-4220-85F5-005C52896341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lvl="1"/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과거 자바스크립트는 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var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이라는 키워드를 사용해서 변수를 선언</a:t>
            </a:r>
            <a:endParaRPr lang="en-US" altLang="ko-KR" sz="1600" dirty="0">
              <a:solidFill>
                <a:srgbClr val="000000"/>
              </a:solidFill>
              <a:latin typeface="+mn-ea"/>
              <a:ea typeface="+mn-ea"/>
            </a:endParaRPr>
          </a:p>
          <a:p>
            <a:pPr lvl="2"/>
            <a:r>
              <a:rPr lang="en-US" altLang="ko-KR" dirty="0">
                <a:solidFill>
                  <a:srgbClr val="000000"/>
                </a:solidFill>
                <a:latin typeface="+mn-ea"/>
                <a:ea typeface="+mn-ea"/>
              </a:rPr>
              <a:t>let </a:t>
            </a:r>
            <a:r>
              <a:rPr lang="ko-KR" altLang="en-US" dirty="0">
                <a:solidFill>
                  <a:srgbClr val="000000"/>
                </a:solidFill>
                <a:latin typeface="+mn-ea"/>
                <a:ea typeface="+mn-ea"/>
              </a:rPr>
              <a:t>키워드는 이전 코드처럼 덮어쓰는 문제가 발생</a:t>
            </a:r>
            <a:endParaRPr lang="en-US" altLang="ko-KR" dirty="0">
              <a:solidFill>
                <a:srgbClr val="000000"/>
              </a:solidFill>
              <a:latin typeface="+mn-ea"/>
              <a:ea typeface="+mn-ea"/>
            </a:endParaRPr>
          </a:p>
          <a:p>
            <a:pPr lvl="2"/>
            <a:r>
              <a:rPr lang="ko-KR" altLang="en-US" dirty="0">
                <a:solidFill>
                  <a:srgbClr val="000000"/>
                </a:solidFill>
                <a:latin typeface="+mn-ea"/>
                <a:ea typeface="+mn-ea"/>
              </a:rPr>
              <a:t>현대의 자바스크립트는 </a:t>
            </a:r>
            <a:r>
              <a:rPr lang="en-US" altLang="ko-KR" dirty="0">
                <a:solidFill>
                  <a:srgbClr val="000000"/>
                </a:solidFill>
                <a:latin typeface="+mn-ea"/>
                <a:ea typeface="+mn-ea"/>
              </a:rPr>
              <a:t>let </a:t>
            </a:r>
            <a:r>
              <a:rPr lang="ko-KR" altLang="en-US" dirty="0">
                <a:solidFill>
                  <a:srgbClr val="000000"/>
                </a:solidFill>
                <a:latin typeface="+mn-ea"/>
                <a:ea typeface="+mn-ea"/>
              </a:rPr>
              <a:t>키워드와 </a:t>
            </a:r>
            <a:r>
              <a:rPr lang="en-US" altLang="ko-KR" dirty="0">
                <a:solidFill>
                  <a:srgbClr val="000000"/>
                </a:solidFill>
                <a:latin typeface="+mn-ea"/>
                <a:ea typeface="+mn-ea"/>
              </a:rPr>
              <a:t>const </a:t>
            </a:r>
            <a:r>
              <a:rPr lang="ko-KR" altLang="en-US" dirty="0">
                <a:solidFill>
                  <a:srgbClr val="000000"/>
                </a:solidFill>
                <a:latin typeface="+mn-ea"/>
                <a:ea typeface="+mn-ea"/>
              </a:rPr>
              <a:t>키워드를 사용해서 변수와 상수를 선언</a:t>
            </a:r>
            <a:endParaRPr lang="en-US" altLang="ko-KR" dirty="0">
              <a:solidFill>
                <a:srgbClr val="000000"/>
              </a:solidFill>
              <a:latin typeface="+mn-ea"/>
              <a:ea typeface="+mn-ea"/>
            </a:endParaRPr>
          </a:p>
          <a:p>
            <a:pPr lvl="2"/>
            <a:r>
              <a:rPr lang="ko-KR" altLang="en-US" dirty="0">
                <a:solidFill>
                  <a:srgbClr val="000000"/>
                </a:solidFill>
                <a:latin typeface="+mn-ea"/>
                <a:ea typeface="+mn-ea"/>
              </a:rPr>
              <a:t>이러한 키워드들은 위험을 원천적으로 차단하기 위해서 오류를 발생</a:t>
            </a:r>
            <a:endParaRPr lang="en-US" altLang="ko-KR" sz="1600" dirty="0">
              <a:solidFill>
                <a:srgbClr val="000000"/>
              </a:solidFill>
              <a:latin typeface="+mn-ea"/>
              <a:ea typeface="+mn-ea"/>
            </a:endParaRPr>
          </a:p>
          <a:p>
            <a:pPr lvl="1"/>
            <a:endParaRPr lang="en-US" altLang="ko-KR" sz="1600" dirty="0">
              <a:solidFill>
                <a:srgbClr val="000000"/>
              </a:solidFill>
              <a:latin typeface="+mn-ea"/>
              <a:ea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20FBAF3-BB8C-4818-BF19-463B20519F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5800" y="5698393"/>
            <a:ext cx="6672187" cy="35775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5F60895-F005-4713-BE6B-BAC7BF60EE62}"/>
              </a:ext>
            </a:extLst>
          </p:cNvPr>
          <p:cNvSpPr txBox="1"/>
          <p:nvPr/>
        </p:nvSpPr>
        <p:spPr>
          <a:xfrm>
            <a:off x="2422970" y="2492896"/>
            <a:ext cx="6136912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&lt;script&gt;</a:t>
            </a:r>
            <a:endParaRPr lang="ko-KR" alt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 </a:t>
            </a:r>
            <a:r>
              <a:rPr lang="ko-KR" alt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익명 함수를 생성합니다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.</a:t>
            </a:r>
            <a:endParaRPr lang="ko-KR" alt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nFunc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 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 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익명 함수입니다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.'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}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 </a:t>
            </a:r>
            <a:r>
              <a:rPr lang="ko-KR" alt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선언적 함수를 생성하고 할당합니다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.</a:t>
            </a:r>
            <a:endParaRPr lang="ko-KR" alt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nFunc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 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선언적 함수입니다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.'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}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 </a:t>
            </a:r>
            <a:r>
              <a:rPr lang="ko-KR" alt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함수를 호출합니다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.</a:t>
            </a:r>
            <a:endParaRPr lang="ko-KR" alt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nFunc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&lt;/script&gt;</a:t>
            </a:r>
            <a:endParaRPr lang="ko-KR" alt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</a:p>
        </p:txBody>
      </p:sp>
    </p:spTree>
    <p:extLst>
      <p:ext uri="{BB962C8B-B14F-4D97-AF65-F5344CB8AC3E}">
        <p14:creationId xmlns:p14="http://schemas.microsoft.com/office/powerpoint/2010/main" val="16620957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요약</a:t>
            </a:r>
            <a:endParaRPr lang="x-none" dirty="0"/>
          </a:p>
        </p:txBody>
      </p:sp>
      <p:sp>
        <p:nvSpPr>
          <p:cNvPr id="11" name="텍스트 개체 틀 8">
            <a:extLst>
              <a:ext uri="{FF2B5EF4-FFF2-40B4-BE49-F238E27FC236}">
                <a16:creationId xmlns:a16="http://schemas.microsoft.com/office/drawing/2014/main" id="{F851B322-4058-4DCD-9EF7-105CCF1E2C10}"/>
              </a:ext>
            </a:extLst>
          </p:cNvPr>
          <p:cNvSpPr txBox="1">
            <a:spLocks/>
          </p:cNvSpPr>
          <p:nvPr/>
        </p:nvSpPr>
        <p:spPr>
          <a:xfrm>
            <a:off x="1415480" y="1124744"/>
            <a:ext cx="9577064" cy="48245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rgbClr val="4BB0A0"/>
              </a:buClr>
              <a:buFont typeface="시스템 서체"/>
              <a:buChar char="◦"/>
              <a:defRPr sz="20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시스템 서체"/>
              <a:buChar char="⁃"/>
              <a:defRPr sz="18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5600" indent="-355600">
              <a:spcAft>
                <a:spcPts val="600"/>
              </a:spcAft>
              <a:buClrTx/>
              <a:buFont typeface="Wingdings" panose="05000000000000000000" pitchFamily="2" charset="2"/>
              <a:buChar char="l"/>
            </a:pPr>
            <a:r>
              <a:rPr lang="en-US" altLang="ko-KR" sz="2400" b="1" dirty="0">
                <a:solidFill>
                  <a:srgbClr val="000000"/>
                </a:solidFill>
                <a:latin typeface="YoonV YoonMyungjo100Std_OTF"/>
              </a:rPr>
              <a:t>4</a:t>
            </a:r>
            <a:r>
              <a:rPr lang="ko-KR" altLang="en-US" sz="2400" b="1" i="0" u="none" strike="noStrike" baseline="0" dirty="0">
                <a:solidFill>
                  <a:srgbClr val="000000"/>
                </a:solidFill>
                <a:latin typeface="YoonV YoonMyungjo100Std_OTF"/>
              </a:rPr>
              <a:t>가지 키워드로 정리하는 핵심 포인트</a:t>
            </a:r>
          </a:p>
          <a:p>
            <a:pPr marL="895350" lvl="1" indent="-355600">
              <a:buFont typeface="Wingdings" panose="05000000000000000000" pitchFamily="2" charset="2"/>
              <a:buChar char="§"/>
            </a:pPr>
            <a:r>
              <a:rPr lang="ko-KR" altLang="en-US" sz="2000" b="0" i="0" u="none" strike="noStrike" baseline="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콜백 함수란 매개변수로 전달하는 함수를 의미</a:t>
            </a:r>
            <a:endParaRPr lang="en-US" altLang="ko-KR" sz="2000" b="0" i="0" u="none" strike="noStrike" baseline="0" dirty="0">
              <a:solidFill>
                <a:srgbClr val="000000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895350" lvl="1" indent="-355600">
              <a:buFont typeface="Wingdings" panose="05000000000000000000" pitchFamily="2" charset="2"/>
              <a:buChar char="§"/>
            </a:pPr>
            <a:r>
              <a:rPr lang="ko-KR" altLang="en-US" sz="2000" b="0" i="0" u="none" strike="noStrike" baseline="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화살표 함수란 익명 함수를 간단하게 사용하기 위한 목적으로 만들어진 함수 생성 문법  </a:t>
            </a:r>
            <a:r>
              <a:rPr lang="en-US" altLang="ko-KR" sz="2000" b="0" i="0" u="none" strike="noStrike" baseline="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() =&gt; { } </a:t>
            </a:r>
            <a:r>
              <a:rPr lang="ko-KR" altLang="en-US" sz="2000" b="0" i="0" u="none" strike="noStrike" baseline="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형태로 함수를 만들고</a:t>
            </a:r>
            <a:r>
              <a:rPr lang="en-US" altLang="ko-KR" sz="2000" b="0" i="0" u="none" strike="noStrike" baseline="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ko-KR" altLang="en-US" sz="2000" b="0" i="0" u="none" strike="noStrike" baseline="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리턴값만을 가지는 함수라면 </a:t>
            </a:r>
            <a:r>
              <a:rPr lang="en-US" altLang="ko-KR" sz="2000" b="0" i="0" u="none" strike="noStrike" baseline="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() =&gt; </a:t>
            </a:r>
            <a:r>
              <a:rPr lang="ko-KR" altLang="en-US" sz="2000" b="0" i="0" u="none" strike="noStrike" baseline="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값 형태로 사용할 수 있</a:t>
            </a:r>
            <a:r>
              <a:rPr lang="ko-KR" altLang="en-US" sz="20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음</a:t>
            </a:r>
            <a:endParaRPr lang="en-US" altLang="ko-KR" sz="2000" b="0" i="0" u="none" strike="noStrike" baseline="0" dirty="0">
              <a:solidFill>
                <a:srgbClr val="000000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895350" lvl="1" indent="-355600">
              <a:buFont typeface="Wingdings" panose="05000000000000000000" pitchFamily="2" charset="2"/>
              <a:buChar char="§"/>
            </a:pPr>
            <a:r>
              <a:rPr lang="ko-KR" altLang="en-US" sz="2000" b="0" i="0" u="none" strike="noStrike" baseline="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즉시 호출 함수란 변수의 이름 충돌을 막기 위해서 코드를 안전하게 사용하는 방법</a:t>
            </a:r>
            <a:endParaRPr lang="en-US" altLang="ko-KR" sz="2000" b="0" i="0" u="none" strike="noStrike" baseline="0" dirty="0">
              <a:solidFill>
                <a:srgbClr val="000000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895350" lvl="1" indent="-355600">
              <a:buFont typeface="Wingdings" panose="05000000000000000000" pitchFamily="2" charset="2"/>
              <a:buChar char="§"/>
            </a:pPr>
            <a:r>
              <a:rPr lang="ko-KR" altLang="en-US" sz="2000" b="0" i="0" u="none" strike="noStrike" baseline="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자바스크립트의 문법 오류를 더 발생시키는 엄격 모드는 실수를 줄일 수 있는 방법</a:t>
            </a:r>
            <a:br>
              <a:rPr lang="en-US" altLang="ko-KR" sz="2000" b="0" i="0" u="none" strike="noStrike" baseline="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</a:br>
            <a:r>
              <a:rPr lang="en-US" altLang="ko-KR" sz="2000" b="0" i="0" u="none" strike="noStrike" baseline="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“use strict” </a:t>
            </a:r>
            <a:r>
              <a:rPr lang="ko-KR" altLang="en-US" sz="2000" b="0" i="0" u="none" strike="noStrike" baseline="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라는 문자열을 블록 가장 위쪽에 배치해서 사용</a:t>
            </a:r>
            <a:endParaRPr lang="en-US" altLang="ko-KR" sz="2000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795375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D5E44E6F-69AC-488D-A8CE-0D8D8BC72299}"/>
              </a:ext>
            </a:extLst>
          </p:cNvPr>
          <p:cNvSpPr txBox="1"/>
          <p:nvPr/>
        </p:nvSpPr>
        <p:spPr>
          <a:xfrm>
            <a:off x="5087888" y="2205138"/>
            <a:ext cx="6659144" cy="372698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ts val="2600"/>
              </a:lnSpc>
            </a:pPr>
            <a:r>
              <a:rPr lang="en-US" altLang="ko-KR" dirty="0"/>
              <a:t>&lt;script&gt;</a:t>
            </a:r>
          </a:p>
          <a:p>
            <a:pPr>
              <a:lnSpc>
                <a:spcPts val="2600"/>
              </a:lnSpc>
            </a:pPr>
            <a:r>
              <a:rPr lang="en-US" altLang="ko-KR" dirty="0"/>
              <a:t>        let numbers = [273, 52, 103, 32, 57, 24, 76, 95, 65];</a:t>
            </a:r>
          </a:p>
          <a:p>
            <a:pPr>
              <a:lnSpc>
                <a:spcPts val="2600"/>
              </a:lnSpc>
            </a:pPr>
            <a:r>
              <a:rPr lang="en-US" altLang="ko-KR" dirty="0"/>
              <a:t>        </a:t>
            </a:r>
            <a:r>
              <a:rPr lang="en-US" altLang="ko-KR" dirty="0">
                <a:solidFill>
                  <a:srgbClr val="008000"/>
                </a:solidFill>
                <a:latin typeface="Consolas" panose="020B0609020204030204" pitchFamily="49" charset="0"/>
              </a:rPr>
              <a:t>// (1) </a:t>
            </a:r>
            <a:r>
              <a:rPr lang="ko-KR" altLang="en-US" dirty="0">
                <a:solidFill>
                  <a:srgbClr val="008000"/>
                </a:solidFill>
                <a:latin typeface="Consolas" panose="020B0609020204030204" pitchFamily="49" charset="0"/>
              </a:rPr>
              <a:t>홀수만 추출</a:t>
            </a:r>
          </a:p>
          <a:p>
            <a:pPr>
              <a:lnSpc>
                <a:spcPts val="2600"/>
              </a:lnSpc>
            </a:pPr>
            <a:r>
              <a:rPr lang="ko-KR" altLang="en-US" dirty="0"/>
              <a:t>        </a:t>
            </a:r>
            <a:r>
              <a:rPr lang="en-US" altLang="ko-KR" dirty="0"/>
              <a:t>numbers = </a:t>
            </a:r>
            <a:r>
              <a:rPr lang="en-US" altLang="ko-KR" dirty="0" err="1"/>
              <a:t>numbers.filter</a:t>
            </a:r>
            <a:r>
              <a:rPr lang="en-US" altLang="ko-KR" dirty="0"/>
              <a:t>((x) =&gt; x % 2 == 1);</a:t>
            </a:r>
          </a:p>
          <a:p>
            <a:pPr>
              <a:lnSpc>
                <a:spcPts val="2600"/>
              </a:lnSpc>
            </a:pPr>
            <a:r>
              <a:rPr lang="en-US" altLang="ko-KR" dirty="0"/>
              <a:t>        </a:t>
            </a:r>
            <a:r>
              <a:rPr lang="en-US" altLang="ko-KR" dirty="0">
                <a:solidFill>
                  <a:srgbClr val="008000"/>
                </a:solidFill>
                <a:latin typeface="Consolas" panose="020B0609020204030204" pitchFamily="49" charset="0"/>
              </a:rPr>
              <a:t>// (2) 100 </a:t>
            </a:r>
            <a:r>
              <a:rPr lang="ko-KR" altLang="en-US" dirty="0">
                <a:solidFill>
                  <a:srgbClr val="008000"/>
                </a:solidFill>
                <a:latin typeface="Consolas" panose="020B0609020204030204" pitchFamily="49" charset="0"/>
              </a:rPr>
              <a:t>이하의 수만 추출</a:t>
            </a:r>
          </a:p>
          <a:p>
            <a:pPr>
              <a:lnSpc>
                <a:spcPts val="2600"/>
              </a:lnSpc>
            </a:pPr>
            <a:r>
              <a:rPr lang="ko-KR" altLang="en-US" dirty="0"/>
              <a:t>        </a:t>
            </a:r>
            <a:r>
              <a:rPr lang="en-US" altLang="ko-KR" dirty="0"/>
              <a:t>numbers = </a:t>
            </a:r>
            <a:r>
              <a:rPr lang="en-US" altLang="ko-KR" dirty="0" err="1"/>
              <a:t>numbers.filter</a:t>
            </a:r>
            <a:r>
              <a:rPr lang="en-US" altLang="ko-KR" dirty="0"/>
              <a:t>((x) =&gt; x &lt;= 100);</a:t>
            </a:r>
          </a:p>
          <a:p>
            <a:pPr>
              <a:lnSpc>
                <a:spcPts val="2600"/>
              </a:lnSpc>
            </a:pPr>
            <a:r>
              <a:rPr lang="en-US" altLang="ko-KR" dirty="0">
                <a:solidFill>
                  <a:srgbClr val="008000"/>
                </a:solidFill>
                <a:latin typeface="Consolas" panose="020B0609020204030204" pitchFamily="49" charset="0"/>
              </a:rPr>
              <a:t>     // (3) 5</a:t>
            </a:r>
            <a:r>
              <a:rPr lang="ko-KR" altLang="en-US" dirty="0">
                <a:solidFill>
                  <a:srgbClr val="008000"/>
                </a:solidFill>
                <a:latin typeface="Consolas" panose="020B0609020204030204" pitchFamily="49" charset="0"/>
              </a:rPr>
              <a:t>로 나눈 나머지가 </a:t>
            </a:r>
            <a:r>
              <a:rPr lang="en-US" altLang="ko-KR" dirty="0">
                <a:solidFill>
                  <a:srgbClr val="008000"/>
                </a:solidFill>
                <a:latin typeface="Consolas" panose="020B0609020204030204" pitchFamily="49" charset="0"/>
              </a:rPr>
              <a:t>0</a:t>
            </a:r>
            <a:r>
              <a:rPr lang="ko-KR" altLang="en-US" dirty="0">
                <a:solidFill>
                  <a:srgbClr val="008000"/>
                </a:solidFill>
                <a:latin typeface="Consolas" panose="020B0609020204030204" pitchFamily="49" charset="0"/>
              </a:rPr>
              <a:t>인 수만 추출</a:t>
            </a:r>
          </a:p>
          <a:p>
            <a:pPr>
              <a:lnSpc>
                <a:spcPts val="2600"/>
              </a:lnSpc>
            </a:pPr>
            <a:r>
              <a:rPr lang="ko-KR" altLang="en-US" dirty="0"/>
              <a:t>        </a:t>
            </a:r>
            <a:r>
              <a:rPr lang="en-US" altLang="ko-KR" dirty="0"/>
              <a:t>numbers = </a:t>
            </a:r>
            <a:r>
              <a:rPr lang="en-US" altLang="ko-KR" dirty="0" err="1"/>
              <a:t>numbers.filter</a:t>
            </a:r>
            <a:r>
              <a:rPr lang="en-US" altLang="ko-KR" dirty="0"/>
              <a:t>((x) =&gt; x % 5 == 0);</a:t>
            </a:r>
          </a:p>
          <a:p>
            <a:pPr>
              <a:lnSpc>
                <a:spcPts val="2600"/>
              </a:lnSpc>
            </a:pPr>
            <a:r>
              <a:rPr lang="en-US" altLang="ko-KR" dirty="0">
                <a:solidFill>
                  <a:srgbClr val="008000"/>
                </a:solidFill>
                <a:latin typeface="Consolas" panose="020B0609020204030204" pitchFamily="49" charset="0"/>
              </a:rPr>
              <a:t>     // </a:t>
            </a:r>
            <a:r>
              <a:rPr lang="ko-KR" altLang="en-US" dirty="0">
                <a:solidFill>
                  <a:srgbClr val="008000"/>
                </a:solidFill>
                <a:latin typeface="Consolas" panose="020B0609020204030204" pitchFamily="49" charset="0"/>
              </a:rPr>
              <a:t>출력합니다</a:t>
            </a:r>
            <a:r>
              <a:rPr lang="en-US" altLang="ko-KR" dirty="0">
                <a:solidFill>
                  <a:srgbClr val="008000"/>
                </a:solidFill>
                <a:latin typeface="Consolas" panose="020B0609020204030204" pitchFamily="49" charset="0"/>
              </a:rPr>
              <a:t>.</a:t>
            </a:r>
            <a:endParaRPr lang="ko-KR" altLang="en-US" dirty="0">
              <a:solidFill>
                <a:srgbClr val="008000"/>
              </a:solidFill>
              <a:latin typeface="Consolas" panose="020B0609020204030204" pitchFamily="49" charset="0"/>
            </a:endParaRPr>
          </a:p>
          <a:p>
            <a:pPr>
              <a:lnSpc>
                <a:spcPts val="2600"/>
              </a:lnSpc>
            </a:pPr>
            <a:r>
              <a:rPr lang="ko-KR" altLang="en-US" dirty="0"/>
              <a:t>        </a:t>
            </a:r>
            <a:r>
              <a:rPr lang="en-US" altLang="ko-KR" dirty="0"/>
              <a:t>console.log(numbers);</a:t>
            </a:r>
          </a:p>
          <a:p>
            <a:pPr>
              <a:lnSpc>
                <a:spcPts val="2600"/>
              </a:lnSpc>
            </a:pPr>
            <a:r>
              <a:rPr lang="en-US" altLang="ko-KR" dirty="0"/>
              <a:t>    &lt;/script&gt;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5640" y="44624"/>
            <a:ext cx="5616624" cy="576064"/>
          </a:xfrm>
        </p:spPr>
        <p:txBody>
          <a:bodyPr>
            <a:normAutofit/>
          </a:bodyPr>
          <a:lstStyle/>
          <a:p>
            <a:r>
              <a:rPr lang="ko-KR" altLang="en-US"/>
              <a:t>확인문제</a:t>
            </a:r>
            <a:endParaRPr lang="x-none" dirty="0"/>
          </a:p>
        </p:txBody>
      </p:sp>
      <p:sp>
        <p:nvSpPr>
          <p:cNvPr id="11" name="텍스트 개체 틀 8">
            <a:extLst>
              <a:ext uri="{FF2B5EF4-FFF2-40B4-BE49-F238E27FC236}">
                <a16:creationId xmlns:a16="http://schemas.microsoft.com/office/drawing/2014/main" id="{F851B322-4058-4DCD-9EF7-105CCF1E2C10}"/>
              </a:ext>
            </a:extLst>
          </p:cNvPr>
          <p:cNvSpPr txBox="1">
            <a:spLocks/>
          </p:cNvSpPr>
          <p:nvPr/>
        </p:nvSpPr>
        <p:spPr>
          <a:xfrm>
            <a:off x="911424" y="954186"/>
            <a:ext cx="11017224" cy="49996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rgbClr val="4BB0A0"/>
              </a:buClr>
              <a:buFont typeface="시스템 서체"/>
              <a:buChar char="◦"/>
              <a:defRPr sz="20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시스템 서체"/>
              <a:buChar char="⁃"/>
              <a:defRPr sz="18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00100" lvl="1" indent="-342900">
              <a:buFont typeface="+mj-lt"/>
              <a:buAutoNum type="arabicPeriod"/>
            </a:pPr>
            <a:r>
              <a:rPr lang="ko-KR" altLang="en-US" b="0" i="0" u="none" strike="noStrike" baseline="0" dirty="0">
                <a:solidFill>
                  <a:srgbClr val="000000"/>
                </a:solidFill>
                <a:latin typeface="YoonV YoonMyungjo100Std_OTF"/>
              </a:rPr>
              <a:t>아래 보기처럼 </a:t>
            </a:r>
            <a:r>
              <a:rPr lang="en-US" altLang="ko-KR" b="0" i="0" u="none" strike="noStrike" baseline="0" dirty="0">
                <a:solidFill>
                  <a:srgbClr val="000000"/>
                </a:solidFill>
                <a:latin typeface="YoonV YoonMyungjo100Std_OTF"/>
              </a:rPr>
              <a:t>numbers</a:t>
            </a:r>
            <a:r>
              <a:rPr lang="ko-KR" altLang="en-US" b="0" i="0" u="none" strike="noStrike" baseline="0" dirty="0">
                <a:solidFill>
                  <a:srgbClr val="000000"/>
                </a:solidFill>
                <a:latin typeface="YoonV YoonMyungjo100Std_OTF"/>
              </a:rPr>
              <a:t>라는 </a:t>
            </a:r>
            <a:r>
              <a:rPr lang="ko-KR" altLang="en-US" b="0" i="0" u="none" strike="noStrike" baseline="0" dirty="0" err="1">
                <a:solidFill>
                  <a:srgbClr val="000000"/>
                </a:solidFill>
                <a:latin typeface="YoonV YoonMyungjo100Std_OTF"/>
              </a:rPr>
              <a:t>배열값이</a:t>
            </a:r>
            <a:r>
              <a:rPr lang="ko-KR" altLang="en-US" b="0" i="0" u="none" strike="noStrike" baseline="0" dirty="0">
                <a:solidFill>
                  <a:srgbClr val="000000"/>
                </a:solidFill>
                <a:latin typeface="YoonV YoonMyungjo100Std_OTF"/>
              </a:rPr>
              <a:t> 주어진다면</a:t>
            </a:r>
            <a:r>
              <a:rPr lang="en-US" altLang="ko-KR" b="0" i="0" u="none" strike="noStrike" baseline="0" dirty="0">
                <a:solidFill>
                  <a:srgbClr val="000000"/>
                </a:solidFill>
                <a:latin typeface="YoonV YoonMyungjo100Std_OTF"/>
              </a:rPr>
              <a:t>, </a:t>
            </a:r>
            <a:r>
              <a:rPr lang="ko-KR" altLang="en-US" b="0" i="0" u="none" strike="noStrike" baseline="0" dirty="0">
                <a:solidFill>
                  <a:srgbClr val="000000"/>
                </a:solidFill>
                <a:latin typeface="YoonV YoonMyungjo100Std_OTF"/>
              </a:rPr>
              <a:t> </a:t>
            </a:r>
            <a:r>
              <a:rPr lang="en-US" altLang="ko-KR" b="0" i="0" u="none" strike="noStrike" baseline="0" dirty="0">
                <a:solidFill>
                  <a:srgbClr val="000000"/>
                </a:solidFill>
                <a:latin typeface="YoonV YoonMyungjo100Std_OTF"/>
              </a:rPr>
              <a:t>filter </a:t>
            </a:r>
            <a:r>
              <a:rPr lang="ko-KR" altLang="en-US" b="0" i="0" u="none" strike="noStrike" baseline="0" dirty="0">
                <a:solidFill>
                  <a:srgbClr val="000000"/>
                </a:solidFill>
                <a:latin typeface="YoonV YoonMyungjo100Std_OTF"/>
              </a:rPr>
              <a:t>함수의 콜백 함수 부분을 채워서 </a:t>
            </a:r>
            <a:endParaRPr lang="en-US" altLang="ko-KR" b="0" i="0" u="none" strike="noStrike" baseline="0" dirty="0">
              <a:solidFill>
                <a:srgbClr val="000000"/>
              </a:solidFill>
              <a:latin typeface="YoonV YoonMyungjo100Std_OTF"/>
            </a:endParaRPr>
          </a:p>
          <a:p>
            <a:pPr marL="457200" lvl="1" indent="0">
              <a:buNone/>
            </a:pPr>
            <a:r>
              <a:rPr lang="ko-KR" altLang="en-US" b="0" i="0" u="none" strike="noStrike" baseline="0" dirty="0">
                <a:solidFill>
                  <a:srgbClr val="000000"/>
                </a:solidFill>
                <a:latin typeface="YoonV YoonMyungjo100Std_OTF"/>
              </a:rPr>
              <a:t>① 홀수만 추출</a:t>
            </a:r>
            <a:r>
              <a:rPr lang="en-US" altLang="ko-KR" b="0" i="0" u="none" strike="noStrike" baseline="0" dirty="0">
                <a:solidFill>
                  <a:srgbClr val="000000"/>
                </a:solidFill>
                <a:latin typeface="YoonV YoonMyungjo100Std_OTF"/>
              </a:rPr>
              <a:t>,  ② 100 </a:t>
            </a:r>
            <a:r>
              <a:rPr lang="ko-KR" altLang="en-US" b="0" i="0" u="none" strike="noStrike" baseline="0" dirty="0">
                <a:solidFill>
                  <a:srgbClr val="000000"/>
                </a:solidFill>
                <a:latin typeface="YoonV YoonMyungjo100Std_OTF"/>
              </a:rPr>
              <a:t>이하의 수만 추출</a:t>
            </a:r>
            <a:r>
              <a:rPr lang="en-US" altLang="ko-KR" b="0" i="0" u="none" strike="noStrike" baseline="0" dirty="0">
                <a:solidFill>
                  <a:srgbClr val="000000"/>
                </a:solidFill>
                <a:latin typeface="YoonV YoonMyungjo100Std_OTF"/>
              </a:rPr>
              <a:t>,  ③ 5</a:t>
            </a:r>
            <a:r>
              <a:rPr lang="ko-KR" altLang="en-US" b="0" i="0" u="none" strike="noStrike" baseline="0" dirty="0">
                <a:solidFill>
                  <a:srgbClr val="000000"/>
                </a:solidFill>
                <a:latin typeface="YoonV YoonMyungjo100Std_OTF"/>
              </a:rPr>
              <a:t>로 나눈 나머지가 </a:t>
            </a:r>
            <a:r>
              <a:rPr lang="en-US" altLang="ko-KR" b="0" i="0" u="none" strike="noStrike" baseline="0" dirty="0">
                <a:solidFill>
                  <a:srgbClr val="000000"/>
                </a:solidFill>
                <a:latin typeface="YoonV YoonMyungjo100Std_OTF"/>
              </a:rPr>
              <a:t>0</a:t>
            </a:r>
            <a:r>
              <a:rPr lang="ko-KR" altLang="en-US" b="0" i="0" u="none" strike="noStrike" baseline="0" dirty="0">
                <a:solidFill>
                  <a:srgbClr val="000000"/>
                </a:solidFill>
                <a:latin typeface="YoonV YoonMyungjo100Std_OTF"/>
              </a:rPr>
              <a:t>인 수만 추출하는 </a:t>
            </a:r>
            <a:endParaRPr lang="en-US" altLang="ko-KR" b="0" i="0" u="none" strike="noStrike" baseline="0" dirty="0">
              <a:solidFill>
                <a:srgbClr val="000000"/>
              </a:solidFill>
              <a:latin typeface="YoonV YoonMyungjo100Std_OTF"/>
            </a:endParaRPr>
          </a:p>
          <a:p>
            <a:pPr marL="457200" lvl="1" indent="0">
              <a:buNone/>
            </a:pPr>
            <a:r>
              <a:rPr lang="en-US" altLang="ko-KR" dirty="0">
                <a:solidFill>
                  <a:srgbClr val="000000"/>
                </a:solidFill>
                <a:latin typeface="YoonV YoonMyungjo100Std_OTF"/>
              </a:rPr>
              <a:t>    </a:t>
            </a:r>
            <a:r>
              <a:rPr lang="ko-KR" altLang="en-US" b="0" i="0" u="none" strike="noStrike" baseline="0" dirty="0">
                <a:solidFill>
                  <a:srgbClr val="000000"/>
                </a:solidFill>
                <a:latin typeface="YoonV YoonMyungjo100Std_OTF"/>
              </a:rPr>
              <a:t> 코드의 실행 결과를 적어 보기</a:t>
            </a:r>
            <a:endParaRPr lang="en-US" altLang="ko-KR" sz="2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7817E2-D28D-43AA-B70C-4CA7970AEE28}"/>
              </a:ext>
            </a:extLst>
          </p:cNvPr>
          <p:cNvSpPr txBox="1"/>
          <p:nvPr/>
        </p:nvSpPr>
        <p:spPr>
          <a:xfrm>
            <a:off x="2927648" y="5719148"/>
            <a:ext cx="2040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pc="300" dirty="0">
                <a:solidFill>
                  <a:srgbClr val="FF0000"/>
                </a:solidFill>
              </a:rPr>
              <a:t>filter.html</a:t>
            </a:r>
            <a:endParaRPr lang="ko-KR" altLang="en-US" spc="300" dirty="0">
              <a:solidFill>
                <a:srgbClr val="FF0000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68F6CFE-15F4-468C-9E1F-EFFEB6EC96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6300" y="3140968"/>
            <a:ext cx="2926712" cy="115643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5399860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5600" y="44624"/>
            <a:ext cx="5976664" cy="576064"/>
          </a:xfrm>
        </p:spPr>
        <p:txBody>
          <a:bodyPr>
            <a:normAutofit/>
          </a:bodyPr>
          <a:lstStyle/>
          <a:p>
            <a:r>
              <a:rPr lang="ko-KR" altLang="en-US" dirty="0"/>
              <a:t>확인문제</a:t>
            </a:r>
            <a:endParaRPr lang="x-none" dirty="0"/>
          </a:p>
        </p:txBody>
      </p:sp>
      <p:sp>
        <p:nvSpPr>
          <p:cNvPr id="11" name="텍스트 개체 틀 8">
            <a:extLst>
              <a:ext uri="{FF2B5EF4-FFF2-40B4-BE49-F238E27FC236}">
                <a16:creationId xmlns:a16="http://schemas.microsoft.com/office/drawing/2014/main" id="{F851B322-4058-4DCD-9EF7-105CCF1E2C10}"/>
              </a:ext>
            </a:extLst>
          </p:cNvPr>
          <p:cNvSpPr txBox="1">
            <a:spLocks/>
          </p:cNvSpPr>
          <p:nvPr/>
        </p:nvSpPr>
        <p:spPr>
          <a:xfrm>
            <a:off x="551384" y="1015839"/>
            <a:ext cx="7056784" cy="49996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rgbClr val="4BB0A0"/>
              </a:buClr>
              <a:buFont typeface="시스템 서체"/>
              <a:buChar char="◦"/>
              <a:defRPr sz="20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시스템 서체"/>
              <a:buChar char="⁃"/>
              <a:defRPr sz="18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00100" lvl="1" indent="-342900">
              <a:buFont typeface="+mj-lt"/>
              <a:buAutoNum type="arabicPeriod" startAt="2"/>
            </a:pPr>
            <a:r>
              <a:rPr lang="ko-KR" altLang="en-US" sz="2000" b="0" i="0" u="none" strike="noStrike" baseline="0" dirty="0" err="1">
                <a:solidFill>
                  <a:srgbClr val="000000"/>
                </a:solidFill>
                <a:latin typeface="YoonV YoonMyungjo100Std_OTF"/>
              </a:rPr>
              <a:t>아래과</a:t>
            </a:r>
            <a:r>
              <a:rPr lang="ko-KR" altLang="en-US" sz="2000" b="0" i="0" u="none" strike="noStrike" baseline="0" dirty="0">
                <a:solidFill>
                  <a:srgbClr val="000000"/>
                </a:solidFill>
                <a:latin typeface="YoonV YoonMyungjo100Std_OTF"/>
              </a:rPr>
              <a:t> 같은 코드를 배열의 </a:t>
            </a:r>
            <a:r>
              <a:rPr lang="en-US" altLang="ko-KR" sz="2000" b="0" i="0" u="none" strike="noStrike" baseline="0" dirty="0" err="1">
                <a:solidFill>
                  <a:srgbClr val="000000"/>
                </a:solidFill>
                <a:latin typeface="YoonV YoonMyungjo100Std_OTF"/>
              </a:rPr>
              <a:t>forEach</a:t>
            </a:r>
            <a:r>
              <a:rPr lang="en-US" altLang="ko-KR" sz="2000" b="0" i="0" u="none" strike="noStrike" baseline="0" dirty="0">
                <a:solidFill>
                  <a:srgbClr val="000000"/>
                </a:solidFill>
                <a:latin typeface="YoonV YoonMyungjo100Std_OTF"/>
              </a:rPr>
              <a:t> </a:t>
            </a:r>
            <a:r>
              <a:rPr lang="ko-KR" altLang="en-US" sz="2000" b="0" i="0" u="none" strike="noStrike" baseline="0" dirty="0">
                <a:solidFill>
                  <a:srgbClr val="000000"/>
                </a:solidFill>
                <a:latin typeface="YoonV YoonMyungjo100Std_OTF"/>
              </a:rPr>
              <a:t>메소드를 사용하여 오른쪽의 실행 결과가 나오도록 하라</a:t>
            </a:r>
            <a:r>
              <a:rPr lang="en-US" altLang="ko-KR" sz="2000" b="0" i="0" u="none" strike="noStrike" baseline="0" dirty="0">
                <a:solidFill>
                  <a:srgbClr val="000000"/>
                </a:solidFill>
                <a:latin typeface="YoonV YoonMyungjo100Std_OTF"/>
              </a:rPr>
              <a:t>.</a:t>
            </a:r>
          </a:p>
          <a:p>
            <a:pPr marL="800100" lvl="1" indent="-342900">
              <a:buFont typeface="+mj-lt"/>
              <a:buAutoNum type="arabicPeriod" startAt="2"/>
            </a:pPr>
            <a:endParaRPr lang="en-US" altLang="ko-KR" sz="2000" dirty="0">
              <a:solidFill>
                <a:srgbClr val="000000"/>
              </a:solidFill>
              <a:latin typeface="YoonV YoonMyungjo100Std_OTF"/>
            </a:endParaRPr>
          </a:p>
          <a:p>
            <a:pPr marL="800100" lvl="1" indent="-342900">
              <a:buFont typeface="+mj-lt"/>
              <a:buAutoNum type="arabicPeriod" startAt="2"/>
            </a:pPr>
            <a:endParaRPr lang="en-US" altLang="ko-KR" sz="2000" b="0" i="0" u="none" strike="noStrike" baseline="0" dirty="0">
              <a:solidFill>
                <a:srgbClr val="000000"/>
              </a:solidFill>
              <a:latin typeface="YoonV YoonMyungjo100Std_OTF"/>
            </a:endParaRPr>
          </a:p>
          <a:p>
            <a:pPr marL="800100" lvl="1" indent="-342900">
              <a:buFont typeface="+mj-lt"/>
              <a:buAutoNum type="arabicPeriod" startAt="2"/>
            </a:pPr>
            <a:endParaRPr lang="en-US" altLang="ko-KR" sz="2000" dirty="0">
              <a:solidFill>
                <a:srgbClr val="000000"/>
              </a:solidFill>
              <a:latin typeface="YoonV YoonMyungjo100Std_OTF"/>
            </a:endParaRPr>
          </a:p>
          <a:p>
            <a:pPr marL="800100" lvl="1" indent="-342900">
              <a:buFont typeface="+mj-lt"/>
              <a:buAutoNum type="arabicPeriod" startAt="2"/>
            </a:pPr>
            <a:endParaRPr lang="en-US" altLang="ko-KR" sz="2000" b="0" i="0" u="none" strike="noStrike" baseline="0" dirty="0">
              <a:solidFill>
                <a:srgbClr val="000000"/>
              </a:solidFill>
              <a:latin typeface="YoonV YoonMyungjo100Std_OTF"/>
            </a:endParaRPr>
          </a:p>
          <a:p>
            <a:pPr marL="457200" lvl="1" indent="0">
              <a:buNone/>
            </a:pPr>
            <a:endParaRPr lang="en-US" altLang="ko-KR" sz="2000" dirty="0">
              <a:solidFill>
                <a:srgbClr val="000000"/>
              </a:solidFill>
              <a:latin typeface="YoonV YoonMyungjo100Std_OTF"/>
            </a:endParaRPr>
          </a:p>
          <a:p>
            <a:pPr marL="800100" lvl="1" indent="-342900">
              <a:buFont typeface="+mj-lt"/>
              <a:buAutoNum type="arabicPeriod"/>
            </a:pPr>
            <a:endParaRPr lang="en-US" altLang="ko-KR" sz="2000" b="0" i="0" u="none" strike="noStrike" baseline="0" dirty="0">
              <a:solidFill>
                <a:srgbClr val="000000"/>
              </a:solidFill>
              <a:latin typeface="YoonV YoonMyungjo100Std_OTF"/>
            </a:endParaRPr>
          </a:p>
          <a:p>
            <a:pPr marL="800100" lvl="1" indent="-342900">
              <a:buFont typeface="+mj-lt"/>
              <a:buAutoNum type="arabicPeriod"/>
            </a:pPr>
            <a:endParaRPr lang="en-US" altLang="ko-KR" sz="2000" dirty="0">
              <a:solidFill>
                <a:srgbClr val="000000"/>
              </a:solidFill>
              <a:latin typeface="YoonV YoonMyungjo100Std_OTF"/>
            </a:endParaRPr>
          </a:p>
          <a:p>
            <a:pPr marL="800100" lvl="1" indent="-342900">
              <a:buFont typeface="+mj-lt"/>
              <a:buAutoNum type="arabicPeriod"/>
            </a:pPr>
            <a:endParaRPr lang="en-US" altLang="ko-KR" sz="2000" b="0" i="0" u="none" strike="noStrike" baseline="0" dirty="0">
              <a:solidFill>
                <a:srgbClr val="000000"/>
              </a:solidFill>
              <a:latin typeface="YoonV YoonMyungjo100Std_OTF"/>
            </a:endParaRPr>
          </a:p>
          <a:p>
            <a:pPr marL="800100" lvl="1" indent="-342900">
              <a:buFont typeface="+mj-lt"/>
              <a:buAutoNum type="arabicPeriod"/>
            </a:pPr>
            <a:endParaRPr lang="en-US" altLang="ko-KR" sz="2000" dirty="0">
              <a:solidFill>
                <a:srgbClr val="000000"/>
              </a:solidFill>
              <a:latin typeface="YoonV YoonMyungjo100Std_OTF"/>
            </a:endParaRPr>
          </a:p>
          <a:p>
            <a:pPr marL="800100" lvl="1" indent="-342900">
              <a:buFont typeface="+mj-lt"/>
              <a:buAutoNum type="arabicPeriod"/>
            </a:pPr>
            <a:endParaRPr lang="en-US" altLang="ko-KR" sz="2000" b="0" i="0" u="none" strike="noStrike" baseline="0" dirty="0">
              <a:solidFill>
                <a:srgbClr val="000000"/>
              </a:solidFill>
              <a:latin typeface="YoonV YoonMyungjo100Std_OTF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68A710A-B1AE-417E-9C67-8FC115D89338}"/>
              </a:ext>
            </a:extLst>
          </p:cNvPr>
          <p:cNvGrpSpPr/>
          <p:nvPr/>
        </p:nvGrpSpPr>
        <p:grpSpPr>
          <a:xfrm>
            <a:off x="9048328" y="1196752"/>
            <a:ext cx="2314926" cy="3645144"/>
            <a:chOff x="5000625" y="1419225"/>
            <a:chExt cx="2552700" cy="4019550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1B0955D-832E-4BE5-9694-222C0AA6AF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829425" y="1419225"/>
              <a:ext cx="723900" cy="396240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25B48DC4-DC4C-4EEB-AE63-46F8BE2B53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00625" y="1419225"/>
              <a:ext cx="2190750" cy="4019550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D07682FB-12D2-4691-A049-F65FACC38C10}"/>
              </a:ext>
            </a:extLst>
          </p:cNvPr>
          <p:cNvSpPr txBox="1"/>
          <p:nvPr/>
        </p:nvSpPr>
        <p:spPr>
          <a:xfrm>
            <a:off x="1271464" y="2204084"/>
            <a:ext cx="61369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 [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사과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배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귤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바나나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190490-5637-45E6-B998-258902183F20}"/>
              </a:ext>
            </a:extLst>
          </p:cNvPr>
          <p:cNvSpPr txBox="1"/>
          <p:nvPr/>
        </p:nvSpPr>
        <p:spPr>
          <a:xfrm>
            <a:off x="2598637" y="2852936"/>
            <a:ext cx="6136912" cy="364715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1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&lt;!DOCTYPE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ko-KR" sz="11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1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&lt;html&gt;</a:t>
            </a:r>
            <a:endParaRPr lang="en-US" altLang="ko-KR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1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&lt;head&gt;</a:t>
            </a:r>
            <a:endParaRPr lang="en-US" altLang="ko-KR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1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&lt;title&gt;&lt;/title&gt;</a:t>
            </a:r>
            <a:endParaRPr lang="en-US" altLang="ko-KR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1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&lt;script&gt;</a:t>
            </a:r>
            <a:endParaRPr lang="en-US" altLang="ko-KR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[</a:t>
            </a:r>
            <a:r>
              <a:rPr lang="en-US" altLang="ko-KR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사과</a:t>
            </a:r>
            <a:r>
              <a:rPr lang="en-US" altLang="ko-KR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배</a:t>
            </a:r>
            <a:r>
              <a:rPr lang="en-US" altLang="ko-KR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귤</a:t>
            </a:r>
            <a:r>
              <a:rPr lang="en-US" altLang="ko-KR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바나나</a:t>
            </a:r>
            <a:r>
              <a:rPr lang="en-US" altLang="ko-KR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’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b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altLang="ko-KR" sz="11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'# for in </a:t>
            </a:r>
            <a:r>
              <a:rPr lang="ko-KR" altLang="en-US" sz="11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반복문</a:t>
            </a:r>
            <a:r>
              <a:rPr lang="en-US" altLang="ko-KR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’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altLang="ko-KR" sz="1100" b="0" dirty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altLang="ko-KR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forEach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ko-KR" sz="11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1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 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ko-KR" sz="11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});</a:t>
            </a:r>
          </a:p>
          <a:p>
            <a:b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altLang="ko-KR" sz="11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'# for of </a:t>
            </a:r>
            <a:r>
              <a:rPr lang="ko-KR" altLang="en-US" sz="11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반복문</a:t>
            </a:r>
            <a:r>
              <a:rPr lang="en-US" altLang="ko-KR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’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altLang="ko-KR" sz="1100" b="0" dirty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altLang="ko-KR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forEach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ko-KR" sz="11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1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 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ko-KR" sz="11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});</a:t>
            </a:r>
          </a:p>
          <a:p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1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&lt;/script&gt;</a:t>
            </a:r>
            <a:endParaRPr lang="en-US" altLang="ko-KR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1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&lt;/head&gt;</a:t>
            </a:r>
            <a:endParaRPr lang="en-US" altLang="ko-KR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1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&lt;body&gt;&lt;/body&gt;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</a:p>
          <a:p>
            <a:r>
              <a:rPr lang="en-US" altLang="ko-KR" sz="11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&lt;/html&gt;</a:t>
            </a:r>
            <a:endParaRPr lang="en-US" altLang="ko-KR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1A2A0DD-7DF4-44F2-952B-929915B49FFB}"/>
              </a:ext>
            </a:extLst>
          </p:cNvPr>
          <p:cNvSpPr txBox="1"/>
          <p:nvPr/>
        </p:nvSpPr>
        <p:spPr>
          <a:xfrm>
            <a:off x="8910594" y="6015477"/>
            <a:ext cx="187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forEach.html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5667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719736" y="-33042"/>
            <a:ext cx="4536504" cy="576064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 sz="3265" b="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자바스크립트 기초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3DC3117-2370-4567-B9C1-C3BD0E69E636}"/>
              </a:ext>
            </a:extLst>
          </p:cNvPr>
          <p:cNvSpPr/>
          <p:nvPr/>
        </p:nvSpPr>
        <p:spPr>
          <a:xfrm>
            <a:off x="4727848" y="2724814"/>
            <a:ext cx="5688632" cy="18794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14635" indent="-41463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>
                <a:latin typeface="+mj-ea"/>
                <a:ea typeface="+mj-ea"/>
              </a:rPr>
              <a:t>다양한 함수 형태</a:t>
            </a:r>
            <a:endParaRPr lang="en-US" altLang="ko-KR" sz="2000" b="1" dirty="0">
              <a:latin typeface="+mj-ea"/>
              <a:ea typeface="+mj-ea"/>
            </a:endParaRPr>
          </a:p>
          <a:p>
            <a:pPr marL="414635" indent="-41463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>
                <a:latin typeface="+mj-ea"/>
                <a:ea typeface="+mj-ea"/>
              </a:rPr>
              <a:t>다양한 이벤트 </a:t>
            </a:r>
            <a:r>
              <a:rPr lang="ko-KR" altLang="en-US" sz="2000" b="1" dirty="0" err="1">
                <a:latin typeface="+mj-ea"/>
                <a:ea typeface="+mj-ea"/>
              </a:rPr>
              <a:t>리스너</a:t>
            </a:r>
            <a:endParaRPr lang="en-US" altLang="ko-KR" sz="2000" b="1" dirty="0">
              <a:latin typeface="+mj-ea"/>
              <a:ea typeface="+mj-ea"/>
            </a:endParaRPr>
          </a:p>
          <a:p>
            <a:pPr marL="414635" indent="-41463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+mj-ea"/>
                <a:ea typeface="+mj-ea"/>
              </a:rPr>
              <a:t>select </a:t>
            </a:r>
            <a:r>
              <a:rPr lang="ko-KR" altLang="en-US" sz="2000" b="1" dirty="0">
                <a:latin typeface="+mj-ea"/>
                <a:ea typeface="+mj-ea"/>
              </a:rPr>
              <a:t>객체와 </a:t>
            </a:r>
            <a:r>
              <a:rPr lang="en-US" altLang="ko-KR" sz="2000" b="1" dirty="0" err="1">
                <a:latin typeface="+mj-ea"/>
                <a:ea typeface="+mj-ea"/>
              </a:rPr>
              <a:t>onchange</a:t>
            </a:r>
            <a:r>
              <a:rPr lang="en-US" altLang="ko-KR" sz="2000" b="1" dirty="0">
                <a:latin typeface="+mj-ea"/>
                <a:ea typeface="+mj-ea"/>
              </a:rPr>
              <a:t> </a:t>
            </a:r>
          </a:p>
          <a:p>
            <a:pPr marL="414635" indent="-41463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>
                <a:latin typeface="+mj-ea"/>
                <a:ea typeface="+mj-ea"/>
              </a:rPr>
              <a:t>이벤트 관련 예제 풀이</a:t>
            </a:r>
            <a:endParaRPr lang="en-US" altLang="ko-KR" sz="2000" b="1" dirty="0">
              <a:latin typeface="+mj-ea"/>
              <a:ea typeface="+mj-ea"/>
            </a:endParaRPr>
          </a:p>
        </p:txBody>
      </p:sp>
      <p:sp>
        <p:nvSpPr>
          <p:cNvPr id="6" name="제목 4">
            <a:extLst>
              <a:ext uri="{FF2B5EF4-FFF2-40B4-BE49-F238E27FC236}">
                <a16:creationId xmlns:a16="http://schemas.microsoft.com/office/drawing/2014/main" id="{B0F0A63A-829C-4657-B463-9D5D0E93CA87}"/>
              </a:ext>
            </a:extLst>
          </p:cNvPr>
          <p:cNvSpPr txBox="1">
            <a:spLocks/>
          </p:cNvSpPr>
          <p:nvPr/>
        </p:nvSpPr>
        <p:spPr>
          <a:xfrm>
            <a:off x="479376" y="2420888"/>
            <a:ext cx="1872208" cy="1880372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algn="l" rtl="0" eaLnBrk="1" latinLnBrk="1" hangingPunct="1">
              <a:spcBef>
                <a:spcPct val="0"/>
              </a:spcBef>
              <a:buNone/>
              <a:defRPr kumimoji="0" sz="2800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sz="8000" dirty="0">
                <a:solidFill>
                  <a:schemeClr val="tx1"/>
                </a:solidFill>
              </a:rPr>
              <a:t>4</a:t>
            </a:r>
            <a:r>
              <a:rPr lang="ko-KR" altLang="en-US" sz="8000" dirty="0">
                <a:solidFill>
                  <a:schemeClr val="tx1"/>
                </a:solidFill>
              </a:rPr>
              <a:t>강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292ABD32-367C-4BEF-A08A-6D5EE4BB14A9}"/>
              </a:ext>
            </a:extLst>
          </p:cNvPr>
          <p:cNvGrpSpPr/>
          <p:nvPr/>
        </p:nvGrpSpPr>
        <p:grpSpPr>
          <a:xfrm rot="1820350">
            <a:off x="-1409254" y="983927"/>
            <a:ext cx="5079844" cy="5018728"/>
            <a:chOff x="-549681" y="1640821"/>
            <a:chExt cx="5400600" cy="5400600"/>
          </a:xfrm>
        </p:grpSpPr>
        <p:sp>
          <p:nvSpPr>
            <p:cNvPr id="8" name="막힌 원호 7">
              <a:extLst>
                <a:ext uri="{FF2B5EF4-FFF2-40B4-BE49-F238E27FC236}">
                  <a16:creationId xmlns:a16="http://schemas.microsoft.com/office/drawing/2014/main" id="{17EF0A47-5B60-4122-AC2D-69ADED7C6BBF}"/>
                </a:ext>
              </a:extLst>
            </p:cNvPr>
            <p:cNvSpPr/>
            <p:nvPr/>
          </p:nvSpPr>
          <p:spPr>
            <a:xfrm rot="5973814">
              <a:off x="-549681" y="1640821"/>
              <a:ext cx="5400600" cy="5400600"/>
            </a:xfrm>
            <a:prstGeom prst="blockArc">
              <a:avLst>
                <a:gd name="adj1" fmla="val 6765046"/>
                <a:gd name="adj2" fmla="val 20877138"/>
                <a:gd name="adj3" fmla="val 1547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9" name="막힌 원호 8">
              <a:extLst>
                <a:ext uri="{FF2B5EF4-FFF2-40B4-BE49-F238E27FC236}">
                  <a16:creationId xmlns:a16="http://schemas.microsoft.com/office/drawing/2014/main" id="{25C335AD-D221-4F9E-B861-C14016385C9F}"/>
                </a:ext>
              </a:extLst>
            </p:cNvPr>
            <p:cNvSpPr/>
            <p:nvPr/>
          </p:nvSpPr>
          <p:spPr>
            <a:xfrm rot="5973814">
              <a:off x="-435744" y="1753601"/>
              <a:ext cx="5172727" cy="5172727"/>
            </a:xfrm>
            <a:prstGeom prst="blockArc">
              <a:avLst>
                <a:gd name="adj1" fmla="val 6765046"/>
                <a:gd name="adj2" fmla="val 20877138"/>
                <a:gd name="adj3" fmla="val 1547"/>
              </a:avLst>
            </a:prstGeom>
            <a:solidFill>
              <a:srgbClr val="BCEB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85E5FF7-C95C-4281-B0FD-99A25023AF0E}"/>
              </a:ext>
            </a:extLst>
          </p:cNvPr>
          <p:cNvSpPr txBox="1"/>
          <p:nvPr/>
        </p:nvSpPr>
        <p:spPr>
          <a:xfrm>
            <a:off x="4223792" y="1912125"/>
            <a:ext cx="39604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함수와 이벤트 </a:t>
            </a:r>
            <a:r>
              <a:rPr lang="ko-KR" altLang="en-US" sz="24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리스너</a:t>
            </a:r>
            <a:endParaRPr lang="ko-KR" altLang="en-US" sz="2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861091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1073" y="911846"/>
            <a:ext cx="5924550" cy="4629150"/>
          </a:xfrm>
          <a:prstGeom prst="rect">
            <a:avLst/>
          </a:prstGeom>
        </p:spPr>
      </p:pic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브라우저에 발생하는 다양한 이벤트들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318004" y="2205333"/>
            <a:ext cx="1314501" cy="715089"/>
          </a:xfrm>
          <a:prstGeom prst="roundRect">
            <a:avLst/>
          </a:prstGeom>
          <a:solidFill>
            <a:srgbClr val="C9E7A7"/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 err="1">
                <a:solidFill>
                  <a:srgbClr val="C00000"/>
                </a:solidFill>
              </a:rPr>
              <a:t>dblclick</a:t>
            </a:r>
            <a:r>
              <a:rPr lang="en-US" altLang="ko-KR" sz="1200" b="1" dirty="0">
                <a:solidFill>
                  <a:srgbClr val="C00000"/>
                </a:solidFill>
              </a:rPr>
              <a:t> </a:t>
            </a:r>
            <a:r>
              <a:rPr lang="ko-KR" altLang="en-US" sz="1200" b="1" dirty="0">
                <a:solidFill>
                  <a:srgbClr val="C00000"/>
                </a:solidFill>
              </a:rPr>
              <a:t>이벤트</a:t>
            </a:r>
            <a:endParaRPr lang="en-US" altLang="ko-KR" sz="1200" b="1" dirty="0">
              <a:solidFill>
                <a:srgbClr val="C00000"/>
              </a:solidFill>
            </a:endParaRPr>
          </a:p>
          <a:p>
            <a:pPr algn="ctr"/>
            <a:r>
              <a:rPr lang="en-US" altLang="ko-KR" sz="1200" dirty="0">
                <a:solidFill>
                  <a:srgbClr val="C00000"/>
                </a:solidFill>
              </a:rPr>
              <a:t>(</a:t>
            </a:r>
            <a:r>
              <a:rPr lang="ko-KR" altLang="en-US" sz="1200" dirty="0">
                <a:solidFill>
                  <a:srgbClr val="C00000"/>
                </a:solidFill>
              </a:rPr>
              <a:t>마우스 </a:t>
            </a:r>
            <a:endParaRPr lang="en-US" altLang="ko-KR" sz="1200" dirty="0">
              <a:solidFill>
                <a:srgbClr val="C00000"/>
              </a:solidFill>
            </a:endParaRPr>
          </a:p>
          <a:p>
            <a:pPr algn="ctr"/>
            <a:r>
              <a:rPr lang="ko-KR" altLang="en-US" sz="1200" dirty="0">
                <a:solidFill>
                  <a:srgbClr val="C00000"/>
                </a:solidFill>
              </a:rPr>
              <a:t>더블클릭 시</a:t>
            </a:r>
            <a:r>
              <a:rPr lang="en-US" altLang="ko-KR" sz="1200" dirty="0">
                <a:solidFill>
                  <a:srgbClr val="C00000"/>
                </a:solidFill>
              </a:rPr>
              <a:t>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883729" y="6145637"/>
            <a:ext cx="1371074" cy="510778"/>
          </a:xfrm>
          <a:prstGeom prst="roundRect">
            <a:avLst/>
          </a:prstGeom>
          <a:solidFill>
            <a:srgbClr val="C9E7A7"/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rgbClr val="C00000"/>
                </a:solidFill>
              </a:rPr>
              <a:t>keypress </a:t>
            </a:r>
            <a:r>
              <a:rPr lang="ko-KR" altLang="en-US" sz="1200" b="1" dirty="0">
                <a:solidFill>
                  <a:srgbClr val="C00000"/>
                </a:solidFill>
              </a:rPr>
              <a:t>이벤트</a:t>
            </a:r>
            <a:endParaRPr lang="en-US" altLang="ko-KR" sz="1200" b="1" dirty="0">
              <a:solidFill>
                <a:srgbClr val="C00000"/>
              </a:solidFill>
            </a:endParaRPr>
          </a:p>
          <a:p>
            <a:pPr algn="ctr"/>
            <a:r>
              <a:rPr lang="en-US" altLang="ko-KR" sz="1200" dirty="0">
                <a:solidFill>
                  <a:srgbClr val="C00000"/>
                </a:solidFill>
              </a:rPr>
              <a:t>(</a:t>
            </a:r>
            <a:r>
              <a:rPr lang="ko-KR" altLang="en-US" sz="1200" dirty="0">
                <a:solidFill>
                  <a:srgbClr val="C00000"/>
                </a:solidFill>
              </a:rPr>
              <a:t>키를 누를 때</a:t>
            </a:r>
            <a:r>
              <a:rPr lang="en-US" altLang="ko-KR" sz="1200" dirty="0">
                <a:solidFill>
                  <a:srgbClr val="C00000"/>
                </a:solidFill>
              </a:rPr>
              <a:t>)</a:t>
            </a:r>
            <a:endParaRPr lang="ko-KR" altLang="en-US" sz="1200" dirty="0">
              <a:solidFill>
                <a:srgbClr val="C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655865" y="6145637"/>
            <a:ext cx="1562418" cy="510778"/>
          </a:xfrm>
          <a:prstGeom prst="roundRect">
            <a:avLst/>
          </a:prstGeom>
          <a:solidFill>
            <a:srgbClr val="C9E7A7"/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 err="1">
                <a:solidFill>
                  <a:srgbClr val="C00000"/>
                </a:solidFill>
              </a:rPr>
              <a:t>keyup</a:t>
            </a:r>
            <a:r>
              <a:rPr lang="en-US" altLang="ko-KR" sz="1200" b="1" dirty="0">
                <a:solidFill>
                  <a:srgbClr val="C00000"/>
                </a:solidFill>
              </a:rPr>
              <a:t> </a:t>
            </a:r>
            <a:r>
              <a:rPr lang="ko-KR" altLang="en-US" sz="1200" b="1" dirty="0">
                <a:solidFill>
                  <a:srgbClr val="C00000"/>
                </a:solidFill>
              </a:rPr>
              <a:t>이벤트</a:t>
            </a:r>
            <a:endParaRPr lang="en-US" altLang="ko-KR" sz="1200" b="1" dirty="0">
              <a:solidFill>
                <a:srgbClr val="C00000"/>
              </a:solidFill>
            </a:endParaRPr>
          </a:p>
          <a:p>
            <a:pPr algn="ctr"/>
            <a:r>
              <a:rPr lang="en-US" altLang="ko-KR" sz="1200" dirty="0">
                <a:solidFill>
                  <a:srgbClr val="C00000"/>
                </a:solidFill>
              </a:rPr>
              <a:t>(</a:t>
            </a:r>
            <a:r>
              <a:rPr lang="ko-KR" altLang="en-US" sz="1200" dirty="0">
                <a:solidFill>
                  <a:srgbClr val="C00000"/>
                </a:solidFill>
              </a:rPr>
              <a:t>누른 키를 놓을 때</a:t>
            </a:r>
            <a:r>
              <a:rPr lang="en-US" altLang="ko-KR" sz="1200" dirty="0">
                <a:solidFill>
                  <a:srgbClr val="C00000"/>
                </a:solidFill>
              </a:rPr>
              <a:t>)</a:t>
            </a:r>
            <a:endParaRPr lang="ko-KR" altLang="en-US" sz="1200" dirty="0">
              <a:solidFill>
                <a:srgbClr val="C0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746924" y="3754374"/>
            <a:ext cx="1267447" cy="715089"/>
          </a:xfrm>
          <a:prstGeom prst="roundRect">
            <a:avLst/>
          </a:prstGeom>
          <a:solidFill>
            <a:srgbClr val="C9E7A7"/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rgbClr val="C00000"/>
                </a:solidFill>
              </a:rPr>
              <a:t>load </a:t>
            </a:r>
            <a:r>
              <a:rPr lang="ko-KR" altLang="en-US" sz="1200" b="1" dirty="0">
                <a:solidFill>
                  <a:srgbClr val="C00000"/>
                </a:solidFill>
              </a:rPr>
              <a:t>이벤트</a:t>
            </a:r>
            <a:endParaRPr lang="en-US" altLang="ko-KR" sz="1200" b="1" dirty="0">
              <a:solidFill>
                <a:srgbClr val="C00000"/>
              </a:solidFill>
            </a:endParaRPr>
          </a:p>
          <a:p>
            <a:pPr algn="ctr"/>
            <a:r>
              <a:rPr lang="en-US" altLang="ko-KR" sz="1200" dirty="0">
                <a:solidFill>
                  <a:srgbClr val="C00000"/>
                </a:solidFill>
              </a:rPr>
              <a:t>(</a:t>
            </a:r>
            <a:r>
              <a:rPr lang="ko-KR" altLang="en-US" sz="1200" dirty="0">
                <a:solidFill>
                  <a:srgbClr val="C00000"/>
                </a:solidFill>
              </a:rPr>
              <a:t>이미지의 로딩</a:t>
            </a:r>
            <a:endParaRPr lang="en-US" altLang="ko-KR" sz="1200" dirty="0">
              <a:solidFill>
                <a:srgbClr val="C00000"/>
              </a:solidFill>
            </a:endParaRPr>
          </a:p>
          <a:p>
            <a:pPr algn="ctr"/>
            <a:r>
              <a:rPr lang="ko-KR" altLang="en-US" sz="1200" dirty="0">
                <a:solidFill>
                  <a:srgbClr val="C00000"/>
                </a:solidFill>
              </a:rPr>
              <a:t>완료 시</a:t>
            </a:r>
            <a:r>
              <a:rPr lang="en-US" altLang="ko-KR" sz="1200" dirty="0">
                <a:solidFill>
                  <a:srgbClr val="C00000"/>
                </a:solidFill>
              </a:rPr>
              <a:t>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332287" y="3478657"/>
            <a:ext cx="1285932" cy="715089"/>
          </a:xfrm>
          <a:prstGeom prst="roundRect">
            <a:avLst/>
          </a:prstGeom>
          <a:solidFill>
            <a:srgbClr val="C9E7A7"/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rgbClr val="C00000"/>
                </a:solidFill>
              </a:rPr>
              <a:t>change </a:t>
            </a:r>
            <a:r>
              <a:rPr lang="ko-KR" altLang="en-US" sz="1200" b="1" dirty="0">
                <a:solidFill>
                  <a:srgbClr val="C00000"/>
                </a:solidFill>
              </a:rPr>
              <a:t>이벤트</a:t>
            </a:r>
            <a:endParaRPr lang="en-US" altLang="ko-KR" sz="1200" b="1" dirty="0">
              <a:solidFill>
                <a:srgbClr val="C00000"/>
              </a:solidFill>
            </a:endParaRPr>
          </a:p>
          <a:p>
            <a:pPr algn="ctr"/>
            <a:r>
              <a:rPr lang="en-US" altLang="ko-KR" sz="1200" dirty="0">
                <a:solidFill>
                  <a:srgbClr val="C00000"/>
                </a:solidFill>
              </a:rPr>
              <a:t>(</a:t>
            </a:r>
            <a:r>
              <a:rPr lang="ko-KR" altLang="en-US" sz="1200" dirty="0">
                <a:solidFill>
                  <a:srgbClr val="C00000"/>
                </a:solidFill>
              </a:rPr>
              <a:t>라디오버튼 </a:t>
            </a:r>
            <a:endParaRPr lang="en-US" altLang="ko-KR" sz="1200" dirty="0">
              <a:solidFill>
                <a:srgbClr val="C00000"/>
              </a:solidFill>
            </a:endParaRPr>
          </a:p>
          <a:p>
            <a:pPr algn="ctr"/>
            <a:r>
              <a:rPr lang="ko-KR" altLang="en-US" sz="1200" dirty="0">
                <a:solidFill>
                  <a:srgbClr val="C00000"/>
                </a:solidFill>
              </a:rPr>
              <a:t>선택 시</a:t>
            </a:r>
            <a:r>
              <a:rPr lang="en-US" altLang="ko-KR" sz="1200" dirty="0">
                <a:solidFill>
                  <a:srgbClr val="C00000"/>
                </a:solidFill>
              </a:rPr>
              <a:t>)</a:t>
            </a:r>
            <a:endParaRPr lang="ko-KR" altLang="en-US" sz="1200" dirty="0">
              <a:solidFill>
                <a:srgbClr val="C0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327936" y="4797621"/>
            <a:ext cx="1181652" cy="715089"/>
          </a:xfrm>
          <a:prstGeom prst="roundRect">
            <a:avLst/>
          </a:prstGeom>
          <a:solidFill>
            <a:srgbClr val="C9E7A7"/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rgbClr val="C00000"/>
                </a:solidFill>
              </a:rPr>
              <a:t>resize </a:t>
            </a:r>
            <a:r>
              <a:rPr lang="ko-KR" altLang="en-US" sz="1200" b="1" dirty="0">
                <a:solidFill>
                  <a:srgbClr val="C00000"/>
                </a:solidFill>
              </a:rPr>
              <a:t>이벤트</a:t>
            </a:r>
          </a:p>
          <a:p>
            <a:pPr algn="ctr"/>
            <a:r>
              <a:rPr lang="en-US" altLang="ko-KR" sz="1200" dirty="0">
                <a:solidFill>
                  <a:srgbClr val="C00000"/>
                </a:solidFill>
              </a:rPr>
              <a:t>(</a:t>
            </a:r>
            <a:r>
              <a:rPr lang="ko-KR" altLang="en-US" sz="1200" dirty="0">
                <a:solidFill>
                  <a:srgbClr val="C00000"/>
                </a:solidFill>
              </a:rPr>
              <a:t>윈도우 크기</a:t>
            </a:r>
            <a:endParaRPr lang="en-US" altLang="ko-KR" sz="1200" dirty="0">
              <a:solidFill>
                <a:srgbClr val="C00000"/>
              </a:solidFill>
            </a:endParaRPr>
          </a:p>
          <a:p>
            <a:pPr algn="ctr"/>
            <a:r>
              <a:rPr lang="ko-KR" altLang="en-US" sz="1200" dirty="0">
                <a:solidFill>
                  <a:srgbClr val="C00000"/>
                </a:solidFill>
              </a:rPr>
              <a:t> 변경 시</a:t>
            </a:r>
            <a:r>
              <a:rPr lang="en-US" altLang="ko-KR" sz="1200" dirty="0">
                <a:solidFill>
                  <a:srgbClr val="C00000"/>
                </a:solidFill>
              </a:rPr>
              <a:t>)</a:t>
            </a:r>
          </a:p>
        </p:txBody>
      </p:sp>
      <p:cxnSp>
        <p:nvCxnSpPr>
          <p:cNvPr id="12" name="직선 화살표 연결선 11"/>
          <p:cNvCxnSpPr/>
          <p:nvPr/>
        </p:nvCxnSpPr>
        <p:spPr>
          <a:xfrm>
            <a:off x="3014371" y="4111919"/>
            <a:ext cx="651185" cy="81826"/>
          </a:xfrm>
          <a:prstGeom prst="straightConnector1">
            <a:avLst/>
          </a:prstGeom>
          <a:ln w="12700">
            <a:solidFill>
              <a:srgbClr val="C00000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자유형 12"/>
          <p:cNvSpPr/>
          <p:nvPr/>
        </p:nvSpPr>
        <p:spPr>
          <a:xfrm flipV="1">
            <a:off x="6671299" y="4557188"/>
            <a:ext cx="826234" cy="1588448"/>
          </a:xfrm>
          <a:custGeom>
            <a:avLst/>
            <a:gdLst>
              <a:gd name="connsiteX0" fmla="*/ 1794933 w 1794933"/>
              <a:gd name="connsiteY0" fmla="*/ 0 h 389467"/>
              <a:gd name="connsiteX1" fmla="*/ 347133 w 1794933"/>
              <a:gd name="connsiteY1" fmla="*/ 169334 h 389467"/>
              <a:gd name="connsiteX2" fmla="*/ 0 w 1794933"/>
              <a:gd name="connsiteY2" fmla="*/ 389467 h 389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94933" h="389467">
                <a:moveTo>
                  <a:pt x="1794933" y="0"/>
                </a:moveTo>
                <a:cubicBezTo>
                  <a:pt x="1220610" y="52211"/>
                  <a:pt x="646288" y="104423"/>
                  <a:pt x="347133" y="169334"/>
                </a:cubicBezTo>
                <a:cubicBezTo>
                  <a:pt x="47977" y="234245"/>
                  <a:pt x="23988" y="311856"/>
                  <a:pt x="0" y="389467"/>
                </a:cubicBezTo>
              </a:path>
            </a:pathLst>
          </a:custGeom>
          <a:noFill/>
          <a:ln>
            <a:solidFill>
              <a:srgbClr val="C00000"/>
            </a:solidFill>
            <a:prstDash val="sysDot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화살표 연결선 17"/>
          <p:cNvCxnSpPr/>
          <p:nvPr/>
        </p:nvCxnSpPr>
        <p:spPr>
          <a:xfrm flipH="1" flipV="1">
            <a:off x="9172886" y="5155164"/>
            <a:ext cx="194547" cy="2"/>
          </a:xfrm>
          <a:prstGeom prst="straightConnector1">
            <a:avLst/>
          </a:prstGeom>
          <a:ln w="12700">
            <a:solidFill>
              <a:srgbClr val="C00000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자유형 29"/>
          <p:cNvSpPr/>
          <p:nvPr/>
        </p:nvSpPr>
        <p:spPr>
          <a:xfrm flipV="1">
            <a:off x="7414389" y="3677343"/>
            <a:ext cx="1947555" cy="467933"/>
          </a:xfrm>
          <a:custGeom>
            <a:avLst/>
            <a:gdLst>
              <a:gd name="connsiteX0" fmla="*/ 905934 w 905934"/>
              <a:gd name="connsiteY0" fmla="*/ 702733 h 702733"/>
              <a:gd name="connsiteX1" fmla="*/ 211667 w 905934"/>
              <a:gd name="connsiteY1" fmla="*/ 482600 h 702733"/>
              <a:gd name="connsiteX2" fmla="*/ 0 w 905934"/>
              <a:gd name="connsiteY2" fmla="*/ 0 h 702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05934" h="702733">
                <a:moveTo>
                  <a:pt x="905934" y="702733"/>
                </a:moveTo>
                <a:cubicBezTo>
                  <a:pt x="634295" y="651227"/>
                  <a:pt x="362656" y="599722"/>
                  <a:pt x="211667" y="482600"/>
                </a:cubicBezTo>
                <a:cubicBezTo>
                  <a:pt x="60678" y="365478"/>
                  <a:pt x="30339" y="182739"/>
                  <a:pt x="0" y="0"/>
                </a:cubicBezTo>
              </a:path>
            </a:pathLst>
          </a:custGeom>
          <a:noFill/>
          <a:ln>
            <a:solidFill>
              <a:srgbClr val="C00000"/>
            </a:solidFill>
            <a:prstDash val="sysDot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3991948" y="6118331"/>
            <a:ext cx="1262405" cy="715089"/>
          </a:xfrm>
          <a:prstGeom prst="roundRect">
            <a:avLst/>
          </a:prstGeom>
          <a:solidFill>
            <a:srgbClr val="C9E7A7"/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rgbClr val="C00000"/>
                </a:solidFill>
              </a:rPr>
              <a:t>submit </a:t>
            </a:r>
            <a:r>
              <a:rPr lang="ko-KR" altLang="en-US" sz="1200" b="1" dirty="0">
                <a:solidFill>
                  <a:srgbClr val="C00000"/>
                </a:solidFill>
              </a:rPr>
              <a:t>이벤트</a:t>
            </a:r>
            <a:endParaRPr lang="en-US" altLang="ko-KR" sz="1200" b="1" dirty="0">
              <a:solidFill>
                <a:srgbClr val="C00000"/>
              </a:solidFill>
            </a:endParaRPr>
          </a:p>
          <a:p>
            <a:pPr algn="ctr"/>
            <a:r>
              <a:rPr lang="en-US" altLang="ko-KR" sz="1200" dirty="0">
                <a:solidFill>
                  <a:srgbClr val="C00000"/>
                </a:solidFill>
              </a:rPr>
              <a:t>(submit </a:t>
            </a:r>
            <a:r>
              <a:rPr lang="ko-KR" altLang="en-US" sz="1200" dirty="0">
                <a:solidFill>
                  <a:srgbClr val="C00000"/>
                </a:solidFill>
              </a:rPr>
              <a:t>버튼</a:t>
            </a:r>
            <a:endParaRPr lang="en-US" altLang="ko-KR" sz="1200" dirty="0">
              <a:solidFill>
                <a:srgbClr val="C00000"/>
              </a:solidFill>
            </a:endParaRPr>
          </a:p>
          <a:p>
            <a:pPr algn="ctr"/>
            <a:r>
              <a:rPr lang="ko-KR" altLang="en-US" sz="1200" dirty="0">
                <a:solidFill>
                  <a:srgbClr val="C00000"/>
                </a:solidFill>
              </a:rPr>
              <a:t> 클릭 시</a:t>
            </a:r>
            <a:r>
              <a:rPr lang="en-US" altLang="ko-KR" sz="1200" dirty="0">
                <a:solidFill>
                  <a:srgbClr val="C00000"/>
                </a:solidFill>
              </a:rPr>
              <a:t>)</a:t>
            </a:r>
          </a:p>
        </p:txBody>
      </p:sp>
      <p:cxnSp>
        <p:nvCxnSpPr>
          <p:cNvPr id="35" name="직선 화살표 연결선 34"/>
          <p:cNvCxnSpPr>
            <a:stCxn id="34" idx="0"/>
          </p:cNvCxnSpPr>
          <p:nvPr/>
        </p:nvCxnSpPr>
        <p:spPr>
          <a:xfrm flipV="1">
            <a:off x="4623151" y="5212424"/>
            <a:ext cx="127201" cy="905906"/>
          </a:xfrm>
          <a:prstGeom prst="straightConnector1">
            <a:avLst/>
          </a:prstGeom>
          <a:ln w="12700">
            <a:solidFill>
              <a:srgbClr val="C00000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5477766" y="6103637"/>
            <a:ext cx="1122291" cy="715089"/>
          </a:xfrm>
          <a:prstGeom prst="roundRect">
            <a:avLst/>
          </a:prstGeom>
          <a:solidFill>
            <a:srgbClr val="C9E7A7"/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rgbClr val="C00000"/>
                </a:solidFill>
              </a:rPr>
              <a:t>reset </a:t>
            </a:r>
            <a:r>
              <a:rPr lang="ko-KR" altLang="en-US" sz="1200" b="1" dirty="0">
                <a:solidFill>
                  <a:srgbClr val="C00000"/>
                </a:solidFill>
              </a:rPr>
              <a:t>이벤트</a:t>
            </a:r>
            <a:endParaRPr lang="en-US" altLang="ko-KR" sz="1200" b="1" dirty="0">
              <a:solidFill>
                <a:srgbClr val="C00000"/>
              </a:solidFill>
            </a:endParaRPr>
          </a:p>
          <a:p>
            <a:pPr algn="ctr"/>
            <a:r>
              <a:rPr lang="en-US" altLang="ko-KR" sz="1200" dirty="0">
                <a:solidFill>
                  <a:srgbClr val="C00000"/>
                </a:solidFill>
              </a:rPr>
              <a:t>(reset </a:t>
            </a:r>
            <a:r>
              <a:rPr lang="ko-KR" altLang="en-US" sz="1200" dirty="0">
                <a:solidFill>
                  <a:srgbClr val="C00000"/>
                </a:solidFill>
              </a:rPr>
              <a:t>버튼</a:t>
            </a:r>
            <a:endParaRPr lang="en-US" altLang="ko-KR" sz="1200" dirty="0">
              <a:solidFill>
                <a:srgbClr val="C00000"/>
              </a:solidFill>
            </a:endParaRPr>
          </a:p>
          <a:p>
            <a:pPr algn="ctr"/>
            <a:r>
              <a:rPr lang="ko-KR" altLang="en-US" sz="1200" dirty="0">
                <a:solidFill>
                  <a:srgbClr val="C00000"/>
                </a:solidFill>
              </a:rPr>
              <a:t> 클릭 시</a:t>
            </a:r>
            <a:r>
              <a:rPr lang="en-US" altLang="ko-KR" sz="1200" dirty="0">
                <a:solidFill>
                  <a:srgbClr val="C00000"/>
                </a:solidFill>
              </a:rPr>
              <a:t>)</a:t>
            </a:r>
          </a:p>
        </p:txBody>
      </p:sp>
      <p:cxnSp>
        <p:nvCxnSpPr>
          <p:cNvPr id="41" name="직선 화살표 연결선 40"/>
          <p:cNvCxnSpPr/>
          <p:nvPr/>
        </p:nvCxnSpPr>
        <p:spPr>
          <a:xfrm flipH="1" flipV="1">
            <a:off x="5452088" y="5212424"/>
            <a:ext cx="586824" cy="891212"/>
          </a:xfrm>
          <a:prstGeom prst="straightConnector1">
            <a:avLst/>
          </a:prstGeom>
          <a:ln w="12700">
            <a:solidFill>
              <a:srgbClr val="C00000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자유형 44"/>
          <p:cNvSpPr/>
          <p:nvPr/>
        </p:nvSpPr>
        <p:spPr>
          <a:xfrm flipV="1">
            <a:off x="6732668" y="4548814"/>
            <a:ext cx="2528093" cy="1596821"/>
          </a:xfrm>
          <a:custGeom>
            <a:avLst/>
            <a:gdLst>
              <a:gd name="connsiteX0" fmla="*/ 1794933 w 1794933"/>
              <a:gd name="connsiteY0" fmla="*/ 0 h 389467"/>
              <a:gd name="connsiteX1" fmla="*/ 347133 w 1794933"/>
              <a:gd name="connsiteY1" fmla="*/ 169334 h 389467"/>
              <a:gd name="connsiteX2" fmla="*/ 0 w 1794933"/>
              <a:gd name="connsiteY2" fmla="*/ 389467 h 389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94933" h="389467">
                <a:moveTo>
                  <a:pt x="1794933" y="0"/>
                </a:moveTo>
                <a:cubicBezTo>
                  <a:pt x="1220610" y="52211"/>
                  <a:pt x="646288" y="104423"/>
                  <a:pt x="347133" y="169334"/>
                </a:cubicBezTo>
                <a:cubicBezTo>
                  <a:pt x="47977" y="234245"/>
                  <a:pt x="23988" y="311856"/>
                  <a:pt x="0" y="389467"/>
                </a:cubicBezTo>
              </a:path>
            </a:pathLst>
          </a:custGeom>
          <a:noFill/>
          <a:ln>
            <a:solidFill>
              <a:srgbClr val="C00000"/>
            </a:solidFill>
            <a:prstDash val="sysDot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52"/>
          <p:cNvSpPr txBox="1"/>
          <p:nvPr/>
        </p:nvSpPr>
        <p:spPr>
          <a:xfrm>
            <a:off x="2144886" y="6085950"/>
            <a:ext cx="1347981" cy="510778"/>
          </a:xfrm>
          <a:prstGeom prst="roundRect">
            <a:avLst/>
          </a:prstGeom>
          <a:solidFill>
            <a:srgbClr val="C9E7A7"/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rgbClr val="C00000"/>
                </a:solidFill>
              </a:rPr>
              <a:t>click </a:t>
            </a:r>
            <a:r>
              <a:rPr lang="ko-KR" altLang="en-US" sz="1200" b="1" dirty="0">
                <a:solidFill>
                  <a:srgbClr val="C00000"/>
                </a:solidFill>
              </a:rPr>
              <a:t>이벤트</a:t>
            </a:r>
            <a:endParaRPr lang="en-US" altLang="ko-KR" sz="1200" b="1" dirty="0">
              <a:solidFill>
                <a:srgbClr val="C00000"/>
              </a:solidFill>
            </a:endParaRPr>
          </a:p>
          <a:p>
            <a:pPr algn="ctr"/>
            <a:r>
              <a:rPr lang="en-US" altLang="ko-KR" sz="1200" dirty="0">
                <a:solidFill>
                  <a:srgbClr val="C00000"/>
                </a:solidFill>
              </a:rPr>
              <a:t>(</a:t>
            </a:r>
            <a:r>
              <a:rPr lang="ko-KR" altLang="en-US" sz="1200" dirty="0">
                <a:solidFill>
                  <a:srgbClr val="C00000"/>
                </a:solidFill>
              </a:rPr>
              <a:t>마우스 클릭 시</a:t>
            </a:r>
            <a:r>
              <a:rPr lang="en-US" altLang="ko-KR" sz="1200" dirty="0">
                <a:solidFill>
                  <a:srgbClr val="C00000"/>
                </a:solidFill>
              </a:rPr>
              <a:t>)</a:t>
            </a:r>
          </a:p>
        </p:txBody>
      </p:sp>
      <p:cxnSp>
        <p:nvCxnSpPr>
          <p:cNvPr id="54" name="직선 화살표 연결선 53"/>
          <p:cNvCxnSpPr>
            <a:stCxn id="53" idx="0"/>
          </p:cNvCxnSpPr>
          <p:nvPr/>
        </p:nvCxnSpPr>
        <p:spPr>
          <a:xfrm flipV="1">
            <a:off x="2818876" y="5212426"/>
            <a:ext cx="1088036" cy="873525"/>
          </a:xfrm>
          <a:prstGeom prst="straightConnector1">
            <a:avLst/>
          </a:prstGeom>
          <a:ln w="12700">
            <a:solidFill>
              <a:srgbClr val="C00000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1587674" y="2205333"/>
            <a:ext cx="1430457" cy="715089"/>
          </a:xfrm>
          <a:prstGeom prst="roundRect">
            <a:avLst/>
          </a:prstGeom>
          <a:solidFill>
            <a:srgbClr val="C9E7A7"/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rgbClr val="C00000"/>
                </a:solidFill>
              </a:rPr>
              <a:t>load </a:t>
            </a:r>
            <a:r>
              <a:rPr lang="ko-KR" altLang="en-US" sz="1200" b="1" dirty="0">
                <a:solidFill>
                  <a:srgbClr val="C00000"/>
                </a:solidFill>
              </a:rPr>
              <a:t>이벤트</a:t>
            </a:r>
            <a:endParaRPr lang="en-US" altLang="ko-KR" sz="1200" b="1" dirty="0">
              <a:solidFill>
                <a:srgbClr val="C00000"/>
              </a:solidFill>
            </a:endParaRPr>
          </a:p>
          <a:p>
            <a:pPr algn="ctr"/>
            <a:r>
              <a:rPr lang="en-US" altLang="ko-KR" sz="1200" dirty="0">
                <a:solidFill>
                  <a:srgbClr val="C00000"/>
                </a:solidFill>
              </a:rPr>
              <a:t>(HTML </a:t>
            </a:r>
            <a:r>
              <a:rPr lang="ko-KR" altLang="en-US" sz="1200" dirty="0">
                <a:solidFill>
                  <a:srgbClr val="C00000"/>
                </a:solidFill>
              </a:rPr>
              <a:t>문서 전체</a:t>
            </a:r>
            <a:endParaRPr lang="en-US" altLang="ko-KR" sz="1200" dirty="0">
              <a:solidFill>
                <a:srgbClr val="C00000"/>
              </a:solidFill>
            </a:endParaRPr>
          </a:p>
          <a:p>
            <a:pPr algn="ctr"/>
            <a:r>
              <a:rPr lang="ko-KR" altLang="en-US" sz="1200" dirty="0">
                <a:solidFill>
                  <a:srgbClr val="C00000"/>
                </a:solidFill>
              </a:rPr>
              <a:t>로딩 완료 시</a:t>
            </a:r>
            <a:r>
              <a:rPr lang="en-US" altLang="ko-KR" sz="1200" dirty="0">
                <a:solidFill>
                  <a:srgbClr val="C00000"/>
                </a:solidFill>
              </a:rPr>
              <a:t>)</a:t>
            </a:r>
          </a:p>
        </p:txBody>
      </p:sp>
      <p:cxnSp>
        <p:nvCxnSpPr>
          <p:cNvPr id="58" name="직선 화살표 연결선 57"/>
          <p:cNvCxnSpPr/>
          <p:nvPr/>
        </p:nvCxnSpPr>
        <p:spPr>
          <a:xfrm flipV="1">
            <a:off x="3018130" y="2349349"/>
            <a:ext cx="702240" cy="213529"/>
          </a:xfrm>
          <a:prstGeom prst="straightConnector1">
            <a:avLst/>
          </a:prstGeom>
          <a:ln w="12700">
            <a:solidFill>
              <a:srgbClr val="C00000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/>
          <p:cNvCxnSpPr/>
          <p:nvPr/>
        </p:nvCxnSpPr>
        <p:spPr>
          <a:xfrm flipH="1">
            <a:off x="8242899" y="2562878"/>
            <a:ext cx="1075104" cy="118021"/>
          </a:xfrm>
          <a:prstGeom prst="straightConnector1">
            <a:avLst/>
          </a:prstGeom>
          <a:ln w="12700">
            <a:solidFill>
              <a:srgbClr val="C00000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01766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브라우저에 발생하는 다양한 이벤트들</a:t>
            </a:r>
          </a:p>
        </p:txBody>
      </p:sp>
      <p:graphicFrame>
        <p:nvGraphicFramePr>
          <p:cNvPr id="3" name="표 10">
            <a:extLst>
              <a:ext uri="{FF2B5EF4-FFF2-40B4-BE49-F238E27FC236}">
                <a16:creationId xmlns:a16="http://schemas.microsoft.com/office/drawing/2014/main" id="{3CEA3579-B4E4-42E3-B404-BC8B650CEB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6943011"/>
              </p:ext>
            </p:extLst>
          </p:nvPr>
        </p:nvGraphicFramePr>
        <p:xfrm>
          <a:off x="1703512" y="908720"/>
          <a:ext cx="9577064" cy="52212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32248">
                  <a:extLst>
                    <a:ext uri="{9D8B030D-6E8A-4147-A177-3AD203B41FA5}">
                      <a16:colId xmlns:a16="http://schemas.microsoft.com/office/drawing/2014/main" val="4141931014"/>
                    </a:ext>
                  </a:extLst>
                </a:gridCol>
                <a:gridCol w="7344816">
                  <a:extLst>
                    <a:ext uri="{9D8B030D-6E8A-4147-A177-3AD203B41FA5}">
                      <a16:colId xmlns:a16="http://schemas.microsoft.com/office/drawing/2014/main" val="664277197"/>
                    </a:ext>
                  </a:extLst>
                </a:gridCol>
              </a:tblGrid>
              <a:tr h="32475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이벤트 </a:t>
                      </a:r>
                      <a:r>
                        <a:rPr lang="ko-KR" altLang="en-US" sz="1400" dirty="0" err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리스너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이벤트가 발생하는 경우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8525082"/>
                  </a:ext>
                </a:extLst>
              </a:tr>
              <a:tr h="32475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onkeydown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사용자가 아무 키나 누르는 순간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844654"/>
                  </a:ext>
                </a:extLst>
              </a:tr>
              <a:tr h="32475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onkeypress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사용자가 알파 </a:t>
                      </a:r>
                      <a:r>
                        <a:rPr lang="ko-KR" altLang="en-US" sz="1400" dirty="0" err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뉴메릭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 키를 누르는 순간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2915655"/>
                  </a:ext>
                </a:extLst>
              </a:tr>
              <a:tr h="34998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onkeyup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사용자가 누른 키를 놓는 순간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026087"/>
                  </a:ext>
                </a:extLst>
              </a:tr>
              <a:tr h="32475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onclick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사용자가 객체에 클릭할 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8123297"/>
                  </a:ext>
                </a:extLst>
              </a:tr>
              <a:tr h="32475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oncontextmenu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객체에 오른쪽 마우스 버튼이 클릭될 때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컨텍스트 메뉴를 출력하고자 할 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1835458"/>
                  </a:ext>
                </a:extLst>
              </a:tr>
              <a:tr h="32475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ondblclick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객체에 더블클릭 한 경우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6623969"/>
                  </a:ext>
                </a:extLst>
              </a:tr>
              <a:tr h="32475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onmousedown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객체에 마우스 버튼이 눌러지는 순간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3220058"/>
                  </a:ext>
                </a:extLst>
              </a:tr>
              <a:tr h="32475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onmouseenter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마우스 커서가 객체 영역 안으로 들어가는 순간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263690"/>
                  </a:ext>
                </a:extLst>
              </a:tr>
              <a:tr h="32475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onmouseleave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마우스 커서가 객체 영역에서 벗어나는 순간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2451267"/>
                  </a:ext>
                </a:extLst>
              </a:tr>
              <a:tr h="32475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onmousemove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객체 위에서 마우스가 움직이는 동안 계속 발생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3733775"/>
                  </a:ext>
                </a:extLst>
              </a:tr>
              <a:tr h="32475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onmouseover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마우스 커서가 객체 영역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자식들도 포함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)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안으로 들어가는 순간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1213349"/>
                  </a:ext>
                </a:extLst>
              </a:tr>
              <a:tr h="32475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onmouseout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마우스 커서가 객체 영역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자식들도 포함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에서 벗어나는 순간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9710738"/>
                  </a:ext>
                </a:extLst>
              </a:tr>
              <a:tr h="32475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onmouseup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눌러진 마우스 버튼을 놓는 순간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9159953"/>
                  </a:ext>
                </a:extLst>
              </a:tr>
              <a:tr h="32475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onwheel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마우스 </a:t>
                      </a:r>
                      <a:r>
                        <a:rPr lang="ko-KR" altLang="en-US" sz="1400" dirty="0" err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휠을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 굴리는 매 순간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0774902"/>
                  </a:ext>
                </a:extLst>
              </a:tr>
              <a:tr h="32475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onabort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이미지나 문서의 로딩이 중단된 경우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63601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525520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브라우저에 발생하는 다양한 이벤트들</a:t>
            </a:r>
          </a:p>
        </p:txBody>
      </p:sp>
      <p:graphicFrame>
        <p:nvGraphicFramePr>
          <p:cNvPr id="3" name="표 10">
            <a:extLst>
              <a:ext uri="{FF2B5EF4-FFF2-40B4-BE49-F238E27FC236}">
                <a16:creationId xmlns:a16="http://schemas.microsoft.com/office/drawing/2014/main" id="{3CEA3579-B4E4-42E3-B404-BC8B650CEB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0888535"/>
              </p:ext>
            </p:extLst>
          </p:nvPr>
        </p:nvGraphicFramePr>
        <p:xfrm>
          <a:off x="1681839" y="908720"/>
          <a:ext cx="9577064" cy="53454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32248">
                  <a:extLst>
                    <a:ext uri="{9D8B030D-6E8A-4147-A177-3AD203B41FA5}">
                      <a16:colId xmlns:a16="http://schemas.microsoft.com/office/drawing/2014/main" val="4141931014"/>
                    </a:ext>
                  </a:extLst>
                </a:gridCol>
                <a:gridCol w="7344816">
                  <a:extLst>
                    <a:ext uri="{9D8B030D-6E8A-4147-A177-3AD203B41FA5}">
                      <a16:colId xmlns:a16="http://schemas.microsoft.com/office/drawing/2014/main" val="664277197"/>
                    </a:ext>
                  </a:extLst>
                </a:gridCol>
              </a:tblGrid>
              <a:tr h="32475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이벤트 </a:t>
                      </a:r>
                      <a:r>
                        <a:rPr lang="ko-KR" altLang="en-US" sz="1400" dirty="0" err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리스너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이벤트가 발생하는 경우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8525082"/>
                  </a:ext>
                </a:extLst>
              </a:tr>
              <a:tr h="32475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onerror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문서나 이미지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리소스 로딩 시 오류가 발생할 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844654"/>
                  </a:ext>
                </a:extLst>
              </a:tr>
              <a:tr h="32475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onload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문서나 이미지 로딩이 완료된 직 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2915655"/>
                  </a:ext>
                </a:extLst>
              </a:tr>
              <a:tr h="34998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onresize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윈도우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프레임 혹은 객체의 크기가 변경될 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026087"/>
                  </a:ext>
                </a:extLst>
              </a:tr>
              <a:tr h="32475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onunload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웹 페이지가 </a:t>
                      </a:r>
                      <a:r>
                        <a:rPr lang="ko-KR" altLang="en-US" sz="1400" dirty="0" err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언로드된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 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8123297"/>
                  </a:ext>
                </a:extLst>
              </a:tr>
              <a:tr h="32475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onbeforeprint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웹 페이지 프린트나 미리보기를 시작하기 직전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1835458"/>
                  </a:ext>
                </a:extLst>
              </a:tr>
              <a:tr h="32475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onafterprint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웹 페이지 프린트를 끝냈거나 미리보기를 마치고 돌아갈 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6623969"/>
                  </a:ext>
                </a:extLst>
              </a:tr>
              <a:tr h="32475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onfocus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객체가 포커스를 가지게 되었을 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3220058"/>
                  </a:ext>
                </a:extLst>
              </a:tr>
              <a:tr h="32475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onblur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객체가 포커스를 잃었을 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263690"/>
                  </a:ext>
                </a:extLst>
              </a:tr>
              <a:tr h="32475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onchange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&lt;input&gt;, &lt;keygen&gt;, &lt;select&gt;, &lt;</a:t>
                      </a:r>
                      <a:r>
                        <a:rPr lang="en-US" altLang="ko-KR" sz="1400" dirty="0" err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textarea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&gt;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의 텍스트나 선택된 내용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,</a:t>
                      </a:r>
                    </a:p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체크 상태 등이 변할 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2451267"/>
                  </a:ext>
                </a:extLst>
              </a:tr>
              <a:tr h="32475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onreset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사용자가 폼의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reset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버튼을 누르거나 자바스크립트 코드로 폼을 리셋 시켰을 때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폼의 모든 요소들이 초기 상태로 </a:t>
                      </a:r>
                      <a:r>
                        <a:rPr lang="ko-KR" altLang="en-US" sz="1400" dirty="0" err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리셋될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 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3733775"/>
                  </a:ext>
                </a:extLst>
              </a:tr>
              <a:tr h="32475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onsearch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&lt;input type=“search”&gt;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에 검색 텍스트를 입력하고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&lt;Enter&gt;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키를 누를 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1213349"/>
                  </a:ext>
                </a:extLst>
              </a:tr>
              <a:tr h="32475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onselect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&lt;</a:t>
                      </a:r>
                      <a:r>
                        <a:rPr lang="en-US" altLang="ko-KR" sz="1400" dirty="0" err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textarea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&gt;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나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&lt;input type=“</a:t>
                      </a:r>
                      <a:r>
                        <a:rPr lang="en-US" altLang="ko-KR" sz="1400" dirty="0" err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text|password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”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에 입력된 텍스트를 사용자가 선택할 때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(</a:t>
                      </a:r>
                      <a:r>
                        <a:rPr lang="ko-KR" altLang="en-US" sz="1400" dirty="0" err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예를들어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 마우스로 긁어 선택한 경우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)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9710738"/>
                  </a:ext>
                </a:extLst>
              </a:tr>
              <a:tr h="32475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onsubmit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사용자가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submit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버튼을 클릭하여 폼을 전송할 때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자바스크립트 코드로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form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객체의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submit()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메소드를 호출할 때는 이벤트가 발생 안됨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91599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869009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6B50A275-D1ED-43AD-994C-797DA2076B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200" y="1576191"/>
            <a:ext cx="2580983" cy="1706073"/>
          </a:xfrm>
          <a:prstGeom prst="rect">
            <a:avLst/>
          </a:prstGeom>
          <a:ln w="6350">
            <a:solidFill>
              <a:srgbClr val="0070C0"/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/>
              <a:t>9-1 HTML </a:t>
            </a:r>
            <a:r>
              <a:rPr lang="ko-KR" altLang="en-US" dirty="0"/>
              <a:t>태그 내에 이벤트 </a:t>
            </a:r>
            <a:r>
              <a:rPr lang="ko-KR" altLang="en-US" dirty="0" err="1"/>
              <a:t>리스너</a:t>
            </a:r>
            <a:r>
              <a:rPr lang="ko-KR" altLang="en-US" dirty="0"/>
              <a:t> 작성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62500" lnSpcReduction="20000"/>
          </a:bodyPr>
          <a:lstStyle/>
          <a:p>
            <a:fld id="{01870596-DAFA-46D2-82A7-2B6B5F8E0EA4}" type="slidenum">
              <a:rPr lang="ko-KR" altLang="en-US" smtClean="0"/>
              <a:t>23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1500419" y="1340768"/>
            <a:ext cx="5976664" cy="453970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91BCDF"/>
            </a:solidFill>
          </a:ln>
        </p:spPr>
        <p:txBody>
          <a:bodyPr wrap="square">
            <a:spAutoFit/>
          </a:bodyPr>
          <a:lstStyle/>
          <a:p>
            <a:pPr defTabSz="180000">
              <a:spcAft>
                <a:spcPts val="600"/>
              </a:spcAft>
            </a:pPr>
            <a:r>
              <a:rPr lang="en-US" altLang="ko-KR" sz="1600" dirty="0"/>
              <a:t>&lt;!DOCTYPE html&gt;</a:t>
            </a:r>
          </a:p>
          <a:p>
            <a:pPr defTabSz="180000">
              <a:spcAft>
                <a:spcPts val="600"/>
              </a:spcAft>
            </a:pPr>
            <a:r>
              <a:rPr lang="en-US" altLang="ko-KR" sz="1600" dirty="0"/>
              <a:t>&lt;html&gt;</a:t>
            </a:r>
          </a:p>
          <a:p>
            <a:pPr defTabSz="180000">
              <a:spcAft>
                <a:spcPts val="600"/>
              </a:spcAft>
            </a:pPr>
            <a:r>
              <a:rPr lang="en-US" altLang="ko-KR" sz="1600" dirty="0"/>
              <a:t>&lt;head&gt;</a:t>
            </a:r>
          </a:p>
          <a:p>
            <a:pPr defTabSz="180000">
              <a:spcAft>
                <a:spcPts val="600"/>
              </a:spcAft>
            </a:pPr>
            <a:r>
              <a:rPr lang="en-US" altLang="ko-KR" sz="1600" dirty="0"/>
              <a:t>&lt;meta charset="</a:t>
            </a:r>
            <a:r>
              <a:rPr lang="en-US" altLang="ko-KR" sz="1600" dirty="0" err="1"/>
              <a:t>utf</a:t>
            </a:r>
            <a:r>
              <a:rPr lang="en-US" altLang="ko-KR" sz="1600" dirty="0"/>
              <a:t>-8"&gt;</a:t>
            </a:r>
          </a:p>
          <a:p>
            <a:pPr defTabSz="180000">
              <a:spcAft>
                <a:spcPts val="600"/>
              </a:spcAft>
            </a:pPr>
            <a:r>
              <a:rPr lang="en-US" altLang="ko-KR" sz="1600" dirty="0"/>
              <a:t>&lt;title&gt;HTML </a:t>
            </a:r>
            <a:r>
              <a:rPr lang="ko-KR" altLang="en-US" sz="1600" dirty="0"/>
              <a:t>태그에 </a:t>
            </a:r>
            <a:r>
              <a:rPr lang="ko-KR" altLang="en-US" sz="1600" dirty="0" err="1"/>
              <a:t>리스너</a:t>
            </a:r>
            <a:r>
              <a:rPr lang="ko-KR" altLang="en-US" sz="1600" dirty="0"/>
              <a:t> 작성</a:t>
            </a:r>
            <a:r>
              <a:rPr lang="en-US" altLang="ko-KR" sz="1600" dirty="0"/>
              <a:t>&lt;/title&gt;</a:t>
            </a:r>
          </a:p>
          <a:p>
            <a:pPr defTabSz="180000">
              <a:spcAft>
                <a:spcPts val="600"/>
              </a:spcAft>
            </a:pPr>
            <a:r>
              <a:rPr lang="en-US" altLang="ko-KR" sz="1600" dirty="0"/>
              <a:t>&lt;/head&gt;</a:t>
            </a:r>
          </a:p>
          <a:p>
            <a:pPr defTabSz="180000">
              <a:spcAft>
                <a:spcPts val="600"/>
              </a:spcAft>
            </a:pPr>
            <a:r>
              <a:rPr lang="en-US" altLang="ko-KR" sz="1600" dirty="0"/>
              <a:t>&lt;body&gt;</a:t>
            </a:r>
          </a:p>
          <a:p>
            <a:pPr defTabSz="180000">
              <a:spcAft>
                <a:spcPts val="600"/>
              </a:spcAft>
            </a:pPr>
            <a:r>
              <a:rPr lang="en-US" altLang="ko-KR" sz="1600" dirty="0"/>
              <a:t>&lt;p&gt;HTML </a:t>
            </a:r>
            <a:r>
              <a:rPr lang="ko-KR" altLang="en-US" sz="1600" dirty="0"/>
              <a:t>태그에 </a:t>
            </a:r>
            <a:r>
              <a:rPr lang="ko-KR" altLang="en-US" sz="1600" dirty="0" err="1"/>
              <a:t>리스너</a:t>
            </a:r>
            <a:r>
              <a:rPr lang="ko-KR" altLang="en-US" sz="1600" dirty="0"/>
              <a:t> 작성</a:t>
            </a:r>
            <a:r>
              <a:rPr lang="en-US" altLang="ko-KR" sz="1600" dirty="0"/>
              <a:t>&lt;/p&gt;</a:t>
            </a:r>
          </a:p>
          <a:p>
            <a:pPr defTabSz="180000">
              <a:spcAft>
                <a:spcPts val="600"/>
              </a:spcAft>
            </a:pPr>
            <a:r>
              <a:rPr lang="en-US" altLang="ko-KR" sz="1600" dirty="0"/>
              <a:t>&lt;</a:t>
            </a:r>
            <a:r>
              <a:rPr lang="en-US" altLang="ko-KR" sz="1600" dirty="0" err="1"/>
              <a:t>hr</a:t>
            </a:r>
            <a:r>
              <a:rPr lang="en-US" altLang="ko-KR" sz="1600" dirty="0"/>
              <a:t>&gt;</a:t>
            </a:r>
          </a:p>
          <a:p>
            <a:pPr defTabSz="180000">
              <a:spcAft>
                <a:spcPts val="600"/>
              </a:spcAft>
            </a:pPr>
            <a:r>
              <a:rPr lang="en-US" altLang="ko-KR" sz="1600" dirty="0"/>
              <a:t>&lt;p </a:t>
            </a:r>
            <a:r>
              <a:rPr lang="en-US" altLang="ko-KR" sz="1600" b="1" dirty="0" err="1"/>
              <a:t>onmouseover</a:t>
            </a:r>
            <a:r>
              <a:rPr lang="en-US" altLang="ko-KR" sz="1600" b="1" dirty="0"/>
              <a:t>="</a:t>
            </a:r>
            <a:r>
              <a:rPr lang="en-US" altLang="ko-KR" sz="1600" b="1" dirty="0" err="1"/>
              <a:t>this.style.backgroundColor</a:t>
            </a:r>
            <a:r>
              <a:rPr lang="en-US" altLang="ko-KR" sz="1600" b="1" dirty="0"/>
              <a:t>='orchid'"</a:t>
            </a:r>
          </a:p>
          <a:p>
            <a:pPr defTabSz="180000">
              <a:spcAft>
                <a:spcPts val="600"/>
              </a:spcAft>
            </a:pPr>
            <a:r>
              <a:rPr lang="en-US" altLang="ko-KR" sz="1600" b="1" dirty="0"/>
              <a:t>     </a:t>
            </a:r>
            <a:r>
              <a:rPr lang="en-US" altLang="ko-KR" sz="1600" b="1" dirty="0" err="1"/>
              <a:t>onmouseout</a:t>
            </a:r>
            <a:r>
              <a:rPr lang="en-US" altLang="ko-KR" sz="1600" b="1" dirty="0"/>
              <a:t>="</a:t>
            </a:r>
            <a:r>
              <a:rPr lang="en-US" altLang="ko-KR" sz="1600" b="1" dirty="0" err="1"/>
              <a:t>this.style.backgroundColor</a:t>
            </a:r>
            <a:r>
              <a:rPr lang="en-US" altLang="ko-KR" sz="1600" b="1" dirty="0"/>
              <a:t>='white'"</a:t>
            </a:r>
            <a:r>
              <a:rPr lang="en-US" altLang="ko-KR" sz="1600" dirty="0"/>
              <a:t>&gt;</a:t>
            </a:r>
          </a:p>
          <a:p>
            <a:pPr defTabSz="180000">
              <a:spcAft>
                <a:spcPts val="600"/>
              </a:spcAft>
            </a:pPr>
            <a:r>
              <a:rPr lang="en-US" altLang="ko-KR" sz="1600" dirty="0"/>
              <a:t>	</a:t>
            </a:r>
            <a:r>
              <a:rPr lang="ko-KR" altLang="en-US" sz="1600" dirty="0"/>
              <a:t>마우스 올리면 </a:t>
            </a:r>
            <a:r>
              <a:rPr lang="en-US" altLang="ko-KR" sz="1600" dirty="0"/>
              <a:t>orchid </a:t>
            </a:r>
            <a:r>
              <a:rPr lang="ko-KR" altLang="en-US" sz="1600" dirty="0"/>
              <a:t>색으로 변경</a:t>
            </a:r>
            <a:r>
              <a:rPr lang="en-US" altLang="ko-KR" sz="1600" dirty="0"/>
              <a:t>&lt;/p&gt;</a:t>
            </a:r>
          </a:p>
          <a:p>
            <a:pPr defTabSz="180000">
              <a:spcAft>
                <a:spcPts val="600"/>
              </a:spcAft>
            </a:pPr>
            <a:r>
              <a:rPr lang="en-US" altLang="ko-KR" sz="1600" dirty="0"/>
              <a:t>&lt;/body&gt;</a:t>
            </a:r>
          </a:p>
          <a:p>
            <a:pPr defTabSz="180000">
              <a:spcAft>
                <a:spcPts val="600"/>
              </a:spcAft>
            </a:pPr>
            <a:r>
              <a:rPr lang="en-US" altLang="ko-KR" sz="1600" dirty="0"/>
              <a:t>&lt;/html&gt;</a:t>
            </a:r>
            <a:endParaRPr lang="ko-KR" altLang="en-US" sz="1600" dirty="0"/>
          </a:p>
        </p:txBody>
      </p:sp>
      <p:grpSp>
        <p:nvGrpSpPr>
          <p:cNvPr id="7" name="그룹 6"/>
          <p:cNvGrpSpPr/>
          <p:nvPr/>
        </p:nvGrpSpPr>
        <p:grpSpPr>
          <a:xfrm>
            <a:off x="7968208" y="3513263"/>
            <a:ext cx="2508975" cy="1768546"/>
            <a:chOff x="5591415" y="4055368"/>
            <a:chExt cx="3171583" cy="2096470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AD41DB5A-CA12-44BD-9645-1489DFEBA0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91415" y="4055368"/>
              <a:ext cx="3171583" cy="2096470"/>
            </a:xfrm>
            <a:prstGeom prst="rect">
              <a:avLst/>
            </a:prstGeom>
            <a:ln w="6350">
              <a:solidFill>
                <a:srgbClr val="0070C0"/>
              </a:solidFill>
            </a:ln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51022" y="5847514"/>
              <a:ext cx="173774" cy="173774"/>
            </a:xfrm>
            <a:prstGeom prst="rect">
              <a:avLst/>
            </a:prstGeom>
          </p:spPr>
        </p:pic>
      </p:grpSp>
      <p:sp>
        <p:nvSpPr>
          <p:cNvPr id="9" name="TextBox 8"/>
          <p:cNvSpPr txBox="1"/>
          <p:nvPr/>
        </p:nvSpPr>
        <p:spPr>
          <a:xfrm>
            <a:off x="6385477" y="5060472"/>
            <a:ext cx="1528052" cy="442674"/>
          </a:xfrm>
          <a:prstGeom prst="wedgeRoundRectCallout">
            <a:avLst>
              <a:gd name="adj1" fmla="val 64075"/>
              <a:gd name="adj2" fmla="val -4609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이곳에 마우스를 올리면 배경색 변함</a:t>
            </a:r>
          </a:p>
        </p:txBody>
      </p:sp>
    </p:spTree>
    <p:extLst>
      <p:ext uri="{BB962C8B-B14F-4D97-AF65-F5344CB8AC3E}">
        <p14:creationId xmlns:p14="http://schemas.microsoft.com/office/powerpoint/2010/main" val="25179048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/>
            <a:r>
              <a:rPr lang="en-US" altLang="ko-KR"/>
              <a:t>DOM </a:t>
            </a:r>
            <a:r>
              <a:rPr lang="ko-KR" altLang="en-US"/>
              <a:t>객체의 이벤트 리스너 프로퍼티에 작성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DOM </a:t>
            </a:r>
            <a:r>
              <a:rPr lang="ko-KR" altLang="en-US" dirty="0"/>
              <a:t>객체의 이벤트 </a:t>
            </a:r>
            <a:r>
              <a:rPr lang="ko-KR" altLang="en-US" dirty="0" err="1"/>
              <a:t>리스너</a:t>
            </a:r>
            <a:r>
              <a:rPr lang="ko-KR" altLang="en-US" dirty="0"/>
              <a:t> </a:t>
            </a:r>
            <a:r>
              <a:rPr lang="ko-KR" altLang="en-US" dirty="0" err="1"/>
              <a:t>프로퍼티에</a:t>
            </a:r>
            <a:r>
              <a:rPr lang="ko-KR" altLang="en-US" dirty="0"/>
              <a:t> 이벤트 </a:t>
            </a:r>
            <a:r>
              <a:rPr lang="ko-KR" altLang="en-US" dirty="0" err="1"/>
              <a:t>리스너</a:t>
            </a:r>
            <a:r>
              <a:rPr lang="ko-KR" altLang="en-US" dirty="0"/>
              <a:t> 코드 작성</a:t>
            </a:r>
            <a:endParaRPr lang="en-US" altLang="ko-KR" dirty="0"/>
          </a:p>
          <a:p>
            <a:pPr marL="320040" lvl="1" indent="0">
              <a:buNone/>
            </a:pPr>
            <a:r>
              <a:rPr lang="ko-KR" altLang="en-US" dirty="0"/>
              <a:t>예</a:t>
            </a:r>
            <a:r>
              <a:rPr lang="en-US" altLang="ko-KR" dirty="0"/>
              <a:t>)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-8725" y="1036860"/>
            <a:ext cx="533400" cy="244476"/>
          </a:xfrm>
          <a:prstGeom prst="rect">
            <a:avLst/>
          </a:prstGeom>
        </p:spPr>
        <p:txBody>
          <a:bodyPr vert="horz" anchor="ctr" anchorCtr="0">
            <a:normAutofit fontScale="85000" lnSpcReduction="20000"/>
          </a:bodyPr>
          <a:lstStyle>
            <a:defPPr>
              <a:defRPr lang="ko-KR"/>
            </a:defPPr>
            <a:lvl1pPr marL="0" algn="ctr" defTabSz="914400" rtl="0" eaLnBrk="1" latinLnBrk="0" hangingPunct="1">
              <a:defRPr kumimoji="0" sz="1400" b="1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1870596-DAFA-46D2-82A7-2B6B5F8E0EA4}" type="slidenum">
              <a:rPr lang="ko-KR" altLang="en-US" smtClean="0"/>
              <a:pPr/>
              <a:t>24</a:t>
            </a:fld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2351584" y="2060848"/>
            <a:ext cx="7560840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&lt;p id=“p”&gt;</a:t>
            </a:r>
            <a:r>
              <a:rPr lang="ko-KR" altLang="en-US" sz="1600" kern="0" dirty="0">
                <a:solidFill>
                  <a:srgbClr val="000000"/>
                </a:solidFill>
                <a:latin typeface="+mj-ea"/>
                <a:ea typeface="+mj-ea"/>
              </a:rPr>
              <a:t>마우스 올리면 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orchid </a:t>
            </a:r>
            <a:r>
              <a:rPr lang="ko-KR" altLang="en-US" sz="1600" kern="0" dirty="0">
                <a:solidFill>
                  <a:srgbClr val="000000"/>
                </a:solidFill>
                <a:latin typeface="+mj-ea"/>
                <a:ea typeface="+mj-ea"/>
              </a:rPr>
              <a:t>색으로 변경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&lt;/p&gt;</a:t>
            </a:r>
            <a:endParaRPr lang="ko-KR" altLang="en-US" sz="1600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351584" y="2564903"/>
            <a:ext cx="7560840" cy="83099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function over() { // </a:t>
            </a:r>
            <a:r>
              <a:rPr lang="en-US" altLang="ko-KR" sz="1600" kern="0" dirty="0" err="1">
                <a:solidFill>
                  <a:srgbClr val="000000"/>
                </a:solidFill>
                <a:latin typeface="+mj-ea"/>
                <a:ea typeface="+mj-ea"/>
              </a:rPr>
              <a:t>onmouseover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ko-KR" altLang="en-US" sz="1600" kern="0" dirty="0" err="1">
                <a:solidFill>
                  <a:srgbClr val="000000"/>
                </a:solidFill>
                <a:latin typeface="+mj-ea"/>
                <a:ea typeface="+mj-ea"/>
              </a:rPr>
              <a:t>리스너로</a:t>
            </a:r>
            <a:r>
              <a:rPr lang="ko-KR" altLang="en-US" sz="1600" kern="0" dirty="0">
                <a:solidFill>
                  <a:srgbClr val="000000"/>
                </a:solidFill>
                <a:latin typeface="+mj-ea"/>
                <a:ea typeface="+mj-ea"/>
              </a:rPr>
              <a:t> 사용할 함수</a:t>
            </a:r>
          </a:p>
          <a:p>
            <a:pPr marL="190500" defTabSz="180000" fontAlgn="base" latinLnBrk="0"/>
            <a:r>
              <a:rPr lang="ko-KR" altLang="en-US" sz="16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...</a:t>
            </a:r>
            <a:endParaRPr lang="ko-KR" altLang="en-US" sz="16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/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}</a:t>
            </a:r>
            <a:endParaRPr lang="ko-KR" altLang="en-US" sz="1600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2368391" y="3499846"/>
            <a:ext cx="7541657" cy="58477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600" kern="0" dirty="0">
                <a:solidFill>
                  <a:srgbClr val="000000"/>
                </a:solidFill>
                <a:latin typeface="+mj-ea"/>
              </a:rPr>
              <a:t>let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 p = </a:t>
            </a:r>
            <a:r>
              <a:rPr lang="en-US" altLang="ko-KR" sz="1600" kern="0" dirty="0" err="1">
                <a:solidFill>
                  <a:srgbClr val="000000"/>
                </a:solidFill>
                <a:latin typeface="+mj-ea"/>
                <a:ea typeface="+mj-ea"/>
              </a:rPr>
              <a:t>document.getElementById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("p"); </a:t>
            </a:r>
          </a:p>
          <a:p>
            <a:pPr marL="190500" defTabSz="180000" fontAlgn="base" latinLnBrk="0"/>
            <a:r>
              <a:rPr lang="en-US" altLang="ko-KR" sz="1600" b="1" kern="0" dirty="0" err="1">
                <a:solidFill>
                  <a:srgbClr val="000000"/>
                </a:solidFill>
                <a:latin typeface="+mj-ea"/>
                <a:ea typeface="+mj-ea"/>
              </a:rPr>
              <a:t>p.onmouseover</a:t>
            </a:r>
            <a:r>
              <a:rPr lang="en-US" altLang="ko-KR" sz="1600" b="1" kern="0" dirty="0">
                <a:solidFill>
                  <a:srgbClr val="000000"/>
                </a:solidFill>
                <a:latin typeface="+mj-ea"/>
                <a:ea typeface="+mj-ea"/>
              </a:rPr>
              <a:t> = over; 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		// </a:t>
            </a:r>
            <a:r>
              <a:rPr lang="en-US" altLang="ko-KR" sz="1600" kern="0" dirty="0" err="1">
                <a:solidFill>
                  <a:srgbClr val="000000"/>
                </a:solidFill>
                <a:latin typeface="+mj-ea"/>
                <a:ea typeface="+mj-ea"/>
              </a:rPr>
              <a:t>onmouseover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ko-KR" altLang="en-US" sz="1600" kern="0" dirty="0" err="1">
                <a:solidFill>
                  <a:srgbClr val="000000"/>
                </a:solidFill>
                <a:latin typeface="+mj-ea"/>
                <a:ea typeface="+mj-ea"/>
              </a:rPr>
              <a:t>리스너로</a:t>
            </a:r>
            <a:r>
              <a:rPr lang="ko-KR" altLang="en-US" sz="1600" kern="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over() </a:t>
            </a:r>
            <a:r>
              <a:rPr lang="ko-KR" altLang="en-US" sz="1600" kern="0" dirty="0">
                <a:solidFill>
                  <a:srgbClr val="000000"/>
                </a:solidFill>
                <a:latin typeface="+mj-ea"/>
                <a:ea typeface="+mj-ea"/>
              </a:rPr>
              <a:t>함수 등록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2368391" y="4149080"/>
            <a:ext cx="7541657" cy="33855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600" kern="0" dirty="0" err="1">
                <a:solidFill>
                  <a:srgbClr val="000000"/>
                </a:solidFill>
                <a:latin typeface="+mj-ea"/>
                <a:ea typeface="+mj-ea"/>
              </a:rPr>
              <a:t>p.onmouseover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 = </a:t>
            </a:r>
            <a:r>
              <a:rPr lang="en-US" altLang="ko-KR" sz="1600" strike="sngStrike" kern="0" dirty="0">
                <a:solidFill>
                  <a:srgbClr val="000000"/>
                </a:solidFill>
                <a:latin typeface="+mj-ea"/>
                <a:ea typeface="+mj-ea"/>
              </a:rPr>
              <a:t>over()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; // </a:t>
            </a:r>
            <a:r>
              <a:rPr lang="ko-KR" altLang="en-US" sz="1600" kern="0" dirty="0">
                <a:solidFill>
                  <a:srgbClr val="000000"/>
                </a:solidFill>
                <a:latin typeface="+mj-ea"/>
                <a:ea typeface="+mj-ea"/>
              </a:rPr>
              <a:t>잘못된 코드 </a:t>
            </a:r>
          </a:p>
        </p:txBody>
      </p:sp>
    </p:spTree>
    <p:extLst>
      <p:ext uri="{BB962C8B-B14F-4D97-AF65-F5344CB8AC3E}">
        <p14:creationId xmlns:p14="http://schemas.microsoft.com/office/powerpoint/2010/main" val="31972052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BC387A38-E36F-4B4A-8252-B3E6B875B0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8941" y="1196752"/>
            <a:ext cx="2547045" cy="1883486"/>
          </a:xfrm>
          <a:prstGeom prst="rect">
            <a:avLst/>
          </a:prstGeom>
          <a:ln w="6350">
            <a:solidFill>
              <a:srgbClr val="2379BF"/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fontAlgn="base"/>
            <a:r>
              <a:rPr lang="ko-KR" altLang="en-US" sz="2000" dirty="0"/>
              <a:t>예제 </a:t>
            </a:r>
            <a:r>
              <a:rPr lang="en-US" altLang="ko-KR" sz="2000" dirty="0"/>
              <a:t>9-2 DOM </a:t>
            </a:r>
            <a:r>
              <a:rPr lang="ko-KR" altLang="en-US" sz="2000" dirty="0"/>
              <a:t>객체의 이벤트 </a:t>
            </a:r>
            <a:r>
              <a:rPr lang="ko-KR" altLang="en-US" sz="2000" dirty="0" err="1"/>
              <a:t>리스너</a:t>
            </a:r>
            <a:r>
              <a:rPr lang="ko-KR" altLang="en-US" sz="2000" dirty="0"/>
              <a:t> </a:t>
            </a:r>
            <a:r>
              <a:rPr lang="ko-KR" altLang="en-US" sz="2000" dirty="0" err="1"/>
              <a:t>프로퍼티에</a:t>
            </a:r>
            <a:r>
              <a:rPr lang="ko-KR" altLang="en-US" sz="2000" dirty="0"/>
              <a:t> </a:t>
            </a:r>
            <a:r>
              <a:rPr lang="ko-KR" altLang="en-US" sz="2000" dirty="0" err="1"/>
              <a:t>리스너</a:t>
            </a:r>
            <a:r>
              <a:rPr lang="ko-KR" altLang="en-US" sz="2000" dirty="0"/>
              <a:t> 등록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62500" lnSpcReduction="20000"/>
          </a:bodyPr>
          <a:lstStyle/>
          <a:p>
            <a:fld id="{01870596-DAFA-46D2-82A7-2B6B5F8E0EA4}" type="slidenum">
              <a:rPr lang="ko-KR" altLang="en-US" smtClean="0"/>
              <a:t>25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1991544" y="908720"/>
            <a:ext cx="6552728" cy="569386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&lt;!DOCTYPE html&gt;</a:t>
            </a:r>
          </a:p>
          <a:p>
            <a:pPr defTabSz="180000"/>
            <a:r>
              <a:rPr lang="en-US" altLang="ko-KR" sz="1400" dirty="0"/>
              <a:t>&lt;html&gt;</a:t>
            </a:r>
          </a:p>
          <a:p>
            <a:pPr defTabSz="180000"/>
            <a:r>
              <a:rPr lang="en-US" altLang="ko-KR" sz="1400" dirty="0"/>
              <a:t>&lt;head&gt;</a:t>
            </a:r>
          </a:p>
          <a:p>
            <a:pPr defTabSz="180000"/>
            <a:r>
              <a:rPr lang="en-US" altLang="ko-KR" sz="1400" dirty="0"/>
              <a:t>&lt;meta charset="</a:t>
            </a:r>
            <a:r>
              <a:rPr lang="en-US" altLang="ko-KR" sz="1400" dirty="0" err="1"/>
              <a:t>utf</a:t>
            </a:r>
            <a:r>
              <a:rPr lang="en-US" altLang="ko-KR" sz="1400" dirty="0"/>
              <a:t>-8"&gt;</a:t>
            </a:r>
          </a:p>
          <a:p>
            <a:pPr defTabSz="180000"/>
            <a:r>
              <a:rPr lang="en-US" altLang="ko-KR" sz="1400" dirty="0"/>
              <a:t>&lt;title&gt;DOM </a:t>
            </a:r>
            <a:r>
              <a:rPr lang="ko-KR" altLang="en-US" sz="1400" dirty="0"/>
              <a:t>객체의 이벤트 </a:t>
            </a:r>
            <a:r>
              <a:rPr lang="ko-KR" altLang="en-US" sz="1400" dirty="0" err="1"/>
              <a:t>리스너</a:t>
            </a:r>
            <a:r>
              <a:rPr lang="ko-KR" altLang="en-US" sz="1400" dirty="0"/>
              <a:t> </a:t>
            </a:r>
            <a:r>
              <a:rPr lang="ko-KR" altLang="en-US" sz="1400" dirty="0" err="1"/>
              <a:t>프로퍼티에</a:t>
            </a:r>
            <a:r>
              <a:rPr lang="ko-KR" altLang="en-US" sz="1400" dirty="0"/>
              <a:t> 함수 등록</a:t>
            </a:r>
            <a:r>
              <a:rPr lang="en-US" altLang="ko-KR" sz="1400" dirty="0"/>
              <a:t>&lt;/title&gt;</a:t>
            </a:r>
          </a:p>
          <a:p>
            <a:pPr defTabSz="180000"/>
            <a:r>
              <a:rPr lang="en-US" altLang="ko-KR" sz="1400" dirty="0"/>
              <a:t>&lt;script&gt;</a:t>
            </a:r>
          </a:p>
          <a:p>
            <a:pPr defTabSz="180000"/>
            <a:r>
              <a:rPr lang="en-US" altLang="ko-KR" sz="1400" b="1" dirty="0"/>
              <a:t>let p;</a:t>
            </a:r>
          </a:p>
          <a:p>
            <a:pPr defTabSz="180000"/>
            <a:r>
              <a:rPr lang="en-US" altLang="ko-KR" sz="1400" b="1" dirty="0"/>
              <a:t>function</a:t>
            </a:r>
            <a:r>
              <a:rPr lang="ko-KR" altLang="en-US" sz="1400" b="1" dirty="0"/>
              <a:t> </a:t>
            </a:r>
            <a:r>
              <a:rPr lang="en-US" altLang="ko-KR" sz="1400" b="1" dirty="0" err="1"/>
              <a:t>init</a:t>
            </a:r>
            <a:r>
              <a:rPr lang="en-US" altLang="ko-KR" sz="1400" b="1" dirty="0"/>
              <a:t>() { </a:t>
            </a:r>
            <a:r>
              <a:rPr lang="en-US" altLang="ko-KR" sz="1400" dirty="0"/>
              <a:t>// </a:t>
            </a:r>
            <a:r>
              <a:rPr lang="ko-KR" altLang="en-US" sz="1400" dirty="0"/>
              <a:t>문서가 완전히 </a:t>
            </a:r>
            <a:r>
              <a:rPr lang="ko-KR" altLang="en-US" sz="1400" dirty="0" err="1"/>
              <a:t>로드되었을</a:t>
            </a:r>
            <a:r>
              <a:rPr lang="ko-KR" altLang="en-US" sz="1400" dirty="0"/>
              <a:t> 때 호출</a:t>
            </a:r>
            <a:endParaRPr lang="en-US" altLang="ko-KR" sz="1400" dirty="0"/>
          </a:p>
          <a:p>
            <a:pPr defTabSz="180000"/>
            <a:r>
              <a:rPr lang="en-US" altLang="ko-KR" sz="1400" dirty="0"/>
              <a:t>	p = </a:t>
            </a:r>
            <a:r>
              <a:rPr lang="en-US" altLang="ko-KR" sz="1400" dirty="0" err="1"/>
              <a:t>document.getElementById</a:t>
            </a:r>
            <a:r>
              <a:rPr lang="en-US" altLang="ko-KR" sz="1400" dirty="0"/>
              <a:t>("p");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b="1" dirty="0" err="1">
                <a:solidFill>
                  <a:srgbClr val="C00000"/>
                </a:solidFill>
              </a:rPr>
              <a:t>p.onmouseover</a:t>
            </a:r>
            <a:r>
              <a:rPr lang="en-US" altLang="ko-KR" sz="1400" b="1" dirty="0">
                <a:solidFill>
                  <a:srgbClr val="C00000"/>
                </a:solidFill>
              </a:rPr>
              <a:t> = over; </a:t>
            </a:r>
            <a:r>
              <a:rPr lang="en-US" altLang="ko-KR" sz="1400" dirty="0"/>
              <a:t>// over()</a:t>
            </a:r>
            <a:r>
              <a:rPr lang="ko-KR" altLang="en-US" sz="1400" dirty="0"/>
              <a:t>를 </a:t>
            </a:r>
            <a:r>
              <a:rPr lang="en-US" altLang="ko-KR" sz="1400" dirty="0" err="1"/>
              <a:t>onmouseover</a:t>
            </a:r>
            <a:r>
              <a:rPr lang="en-US" altLang="ko-KR" sz="1400" dirty="0"/>
              <a:t> </a:t>
            </a:r>
            <a:r>
              <a:rPr lang="ko-KR" altLang="en-US" sz="1400" dirty="0" err="1"/>
              <a:t>리스너로</a:t>
            </a:r>
            <a:r>
              <a:rPr lang="ko-KR" altLang="en-US" sz="1400" dirty="0"/>
              <a:t> 등록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b="1" dirty="0" err="1">
                <a:solidFill>
                  <a:srgbClr val="C00000"/>
                </a:solidFill>
              </a:rPr>
              <a:t>p.onmouseout</a:t>
            </a:r>
            <a:r>
              <a:rPr lang="en-US" altLang="ko-KR" sz="1400" b="1" dirty="0">
                <a:solidFill>
                  <a:srgbClr val="C00000"/>
                </a:solidFill>
              </a:rPr>
              <a:t> = out; </a:t>
            </a:r>
            <a:r>
              <a:rPr lang="en-US" altLang="ko-KR" sz="1400" dirty="0"/>
              <a:t>// out()</a:t>
            </a:r>
            <a:r>
              <a:rPr lang="ko-KR" altLang="en-US" sz="1400" dirty="0"/>
              <a:t>를 </a:t>
            </a:r>
            <a:r>
              <a:rPr lang="en-US" altLang="ko-KR" sz="1400" dirty="0" err="1"/>
              <a:t>onmouseout</a:t>
            </a:r>
            <a:r>
              <a:rPr lang="en-US" altLang="ko-KR" sz="1400" dirty="0"/>
              <a:t> </a:t>
            </a:r>
            <a:r>
              <a:rPr lang="ko-KR" altLang="en-US" sz="1400" dirty="0" err="1"/>
              <a:t>리스너로</a:t>
            </a:r>
            <a:r>
              <a:rPr lang="ko-KR" altLang="en-US" sz="1400" dirty="0"/>
              <a:t> 등록</a:t>
            </a:r>
          </a:p>
          <a:p>
            <a:pPr defTabSz="180000"/>
            <a:r>
              <a:rPr lang="en-US" altLang="ko-KR" sz="1400" dirty="0"/>
              <a:t>}</a:t>
            </a:r>
          </a:p>
          <a:p>
            <a:pPr defTabSz="180000"/>
            <a:r>
              <a:rPr lang="en-US" altLang="ko-KR" sz="1400" b="1" dirty="0"/>
              <a:t>function over() {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err="1"/>
              <a:t>p.style.backgroundColor</a:t>
            </a:r>
            <a:r>
              <a:rPr lang="en-US" altLang="ko-KR" sz="1400" dirty="0"/>
              <a:t>="orchid";</a:t>
            </a:r>
          </a:p>
          <a:p>
            <a:pPr defTabSz="180000"/>
            <a:r>
              <a:rPr lang="en-US" altLang="ko-KR" sz="1400" dirty="0"/>
              <a:t>}</a:t>
            </a:r>
          </a:p>
          <a:p>
            <a:pPr defTabSz="180000"/>
            <a:r>
              <a:rPr lang="en-US" altLang="ko-KR" sz="1400" b="1" dirty="0"/>
              <a:t>function out() {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err="1"/>
              <a:t>p.style.backgroundColor</a:t>
            </a:r>
            <a:r>
              <a:rPr lang="en-US" altLang="ko-KR" sz="1400" dirty="0"/>
              <a:t>="white";</a:t>
            </a:r>
          </a:p>
          <a:p>
            <a:pPr defTabSz="180000"/>
            <a:r>
              <a:rPr lang="en-US" altLang="ko-KR" sz="1400" dirty="0"/>
              <a:t>}</a:t>
            </a:r>
          </a:p>
          <a:p>
            <a:pPr defTabSz="180000"/>
            <a:r>
              <a:rPr lang="en-US" altLang="ko-KR" sz="1400" dirty="0"/>
              <a:t>&lt;/script&gt;</a:t>
            </a:r>
          </a:p>
          <a:p>
            <a:pPr defTabSz="180000"/>
            <a:r>
              <a:rPr lang="en-US" altLang="ko-KR" sz="1400" dirty="0"/>
              <a:t>&lt;/head&gt;</a:t>
            </a:r>
          </a:p>
          <a:p>
            <a:pPr defTabSz="180000"/>
            <a:r>
              <a:rPr lang="en-US" altLang="ko-KR" sz="1400" dirty="0"/>
              <a:t>&lt;body </a:t>
            </a:r>
            <a:r>
              <a:rPr lang="en-US" altLang="ko-KR" sz="1400" dirty="0" err="1"/>
              <a:t>onload</a:t>
            </a:r>
            <a:r>
              <a:rPr lang="en-US" altLang="ko-KR" sz="1400" dirty="0"/>
              <a:t>="</a:t>
            </a:r>
            <a:r>
              <a:rPr lang="en-US" altLang="ko-KR" sz="1400" dirty="0" err="1"/>
              <a:t>init</a:t>
            </a:r>
            <a:r>
              <a:rPr lang="en-US" altLang="ko-KR" sz="1400" dirty="0"/>
              <a:t>()"&gt;</a:t>
            </a:r>
          </a:p>
          <a:p>
            <a:pPr defTabSz="180000"/>
            <a:r>
              <a:rPr lang="en-US" altLang="ko-KR" sz="1400" dirty="0"/>
              <a:t>&lt;h3&gt;DOM </a:t>
            </a:r>
            <a:r>
              <a:rPr lang="ko-KR" altLang="en-US" sz="1400" dirty="0"/>
              <a:t>객체의 이벤트 </a:t>
            </a:r>
            <a:r>
              <a:rPr lang="ko-KR" altLang="en-US" sz="1400" dirty="0" err="1"/>
              <a:t>리스너</a:t>
            </a:r>
            <a:r>
              <a:rPr lang="ko-KR" altLang="en-US" sz="1400" dirty="0"/>
              <a:t> </a:t>
            </a:r>
            <a:r>
              <a:rPr lang="ko-KR" altLang="en-US" sz="1400" dirty="0" err="1"/>
              <a:t>프로퍼티에</a:t>
            </a:r>
            <a:r>
              <a:rPr lang="ko-KR" altLang="en-US" sz="1400" dirty="0"/>
              <a:t> 함수 등록</a:t>
            </a:r>
            <a:r>
              <a:rPr lang="en-US" altLang="ko-KR" sz="1400" dirty="0"/>
              <a:t>&lt;/h3&gt;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&lt;p </a:t>
            </a:r>
            <a:r>
              <a:rPr lang="en-US" altLang="ko-KR" sz="1400" b="1" dirty="0"/>
              <a:t>id="p"</a:t>
            </a:r>
            <a:r>
              <a:rPr lang="en-US" altLang="ko-KR" sz="1400" dirty="0"/>
              <a:t>&gt;</a:t>
            </a:r>
            <a:r>
              <a:rPr lang="ko-KR" altLang="en-US" sz="1400" dirty="0"/>
              <a:t>마우스 올리면 </a:t>
            </a:r>
            <a:r>
              <a:rPr lang="en-US" altLang="ko-KR" sz="1400" dirty="0"/>
              <a:t>orchid </a:t>
            </a:r>
            <a:r>
              <a:rPr lang="ko-KR" altLang="en-US" sz="1400" dirty="0"/>
              <a:t>색으로 변경</a:t>
            </a:r>
            <a:r>
              <a:rPr lang="en-US" altLang="ko-KR" sz="1400" dirty="0"/>
              <a:t>&lt;/p&gt;</a:t>
            </a:r>
          </a:p>
          <a:p>
            <a:pPr defTabSz="180000"/>
            <a:r>
              <a:rPr lang="en-US" altLang="ko-KR" sz="1400" dirty="0"/>
              <a:t>&lt;/body&gt;</a:t>
            </a:r>
          </a:p>
          <a:p>
            <a:pPr defTabSz="180000"/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  <p:grpSp>
        <p:nvGrpSpPr>
          <p:cNvPr id="5" name="그룹 4"/>
          <p:cNvGrpSpPr/>
          <p:nvPr/>
        </p:nvGrpSpPr>
        <p:grpSpPr>
          <a:xfrm>
            <a:off x="8998941" y="3278947"/>
            <a:ext cx="2547045" cy="2117224"/>
            <a:chOff x="5940152" y="4040325"/>
            <a:chExt cx="2547045" cy="2117224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BFE99A23-CC19-4D31-9546-D9B2A5C3F3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40152" y="4040325"/>
              <a:ext cx="2547045" cy="1883486"/>
            </a:xfrm>
            <a:prstGeom prst="rect">
              <a:avLst/>
            </a:prstGeom>
            <a:ln w="6350">
              <a:solidFill>
                <a:srgbClr val="2379BF"/>
              </a:solidFill>
            </a:ln>
          </p:spPr>
        </p:pic>
        <p:sp>
          <p:nvSpPr>
            <p:cNvPr id="9" name="TextBox 8"/>
            <p:cNvSpPr txBox="1"/>
            <p:nvPr/>
          </p:nvSpPr>
          <p:spPr>
            <a:xfrm>
              <a:off x="6876256" y="5714875"/>
              <a:ext cx="1528052" cy="442674"/>
            </a:xfrm>
            <a:prstGeom prst="wedgeRoundRectCallout">
              <a:avLst>
                <a:gd name="adj1" fmla="val -74189"/>
                <a:gd name="adj2" fmla="val -61231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000" dirty="0"/>
                <a:t>이곳에 마우스를 올리면 배경색 변함</a:t>
              </a:r>
            </a:p>
          </p:txBody>
        </p:sp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09313" y="5616079"/>
              <a:ext cx="173774" cy="1737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923631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/>
              <a:t>DOM </a:t>
            </a:r>
            <a:r>
              <a:rPr lang="ko-KR" altLang="en-US"/>
              <a:t>객체의 </a:t>
            </a:r>
            <a:r>
              <a:rPr lang="en-US" altLang="ko-KR"/>
              <a:t>addEventListener() </a:t>
            </a:r>
            <a:r>
              <a:rPr lang="ko-KR" altLang="en-US"/>
              <a:t>메소드 활용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 err="1"/>
              <a:t>addEventListener</a:t>
            </a:r>
            <a:r>
              <a:rPr lang="en-US" altLang="ko-KR" dirty="0"/>
              <a:t>() </a:t>
            </a:r>
            <a:r>
              <a:rPr lang="ko-KR" altLang="en-US" dirty="0" err="1"/>
              <a:t>메소드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640080" lvl="2" indent="0">
              <a:buNone/>
            </a:pPr>
            <a:r>
              <a:rPr lang="ko-KR" altLang="en-US" dirty="0"/>
              <a:t>예</a:t>
            </a:r>
            <a:r>
              <a:rPr lang="en-US" altLang="ko-KR" dirty="0"/>
              <a:t>)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-8725" y="1036860"/>
            <a:ext cx="533400" cy="244476"/>
          </a:xfrm>
          <a:prstGeom prst="rect">
            <a:avLst/>
          </a:prstGeom>
        </p:spPr>
        <p:txBody>
          <a:bodyPr vert="horz" anchor="ctr" anchorCtr="0">
            <a:normAutofit fontScale="85000" lnSpcReduction="20000"/>
          </a:bodyPr>
          <a:lstStyle>
            <a:defPPr>
              <a:defRPr lang="ko-KR"/>
            </a:defPPr>
            <a:lvl1pPr marL="0" algn="ctr" defTabSz="914400" rtl="0" eaLnBrk="1" latinLnBrk="0" hangingPunct="1">
              <a:defRPr kumimoji="0" sz="1400" b="1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1870596-DAFA-46D2-82A7-2B6B5F8E0EA4}" type="slidenum">
              <a:rPr lang="ko-KR" altLang="en-US" smtClean="0"/>
              <a:pPr/>
              <a:t>26</a:t>
            </a:fld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883532" y="5064280"/>
            <a:ext cx="8958831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kern="0" dirty="0" err="1">
                <a:solidFill>
                  <a:srgbClr val="000000"/>
                </a:solidFill>
                <a:latin typeface="+mj-ea"/>
                <a:ea typeface="+mj-ea"/>
              </a:rPr>
              <a:t>p.addEventListener</a:t>
            </a:r>
            <a:r>
              <a:rPr lang="en-US" altLang="ko-KR" kern="0" dirty="0">
                <a:solidFill>
                  <a:srgbClr val="000000"/>
                </a:solidFill>
                <a:latin typeface="+mj-ea"/>
                <a:ea typeface="+mj-ea"/>
              </a:rPr>
              <a:t>("</a:t>
            </a:r>
            <a:r>
              <a:rPr lang="en-US" altLang="ko-KR" kern="0" dirty="0" err="1">
                <a:solidFill>
                  <a:srgbClr val="000000"/>
                </a:solidFill>
                <a:latin typeface="+mj-ea"/>
                <a:ea typeface="+mj-ea"/>
              </a:rPr>
              <a:t>mouseover</a:t>
            </a:r>
            <a:r>
              <a:rPr lang="en-US" altLang="ko-KR" kern="0" dirty="0">
                <a:solidFill>
                  <a:srgbClr val="000000"/>
                </a:solidFill>
                <a:latin typeface="+mj-ea"/>
                <a:ea typeface="+mj-ea"/>
              </a:rPr>
              <a:t>", over); // </a:t>
            </a:r>
            <a:r>
              <a:rPr lang="en-US" altLang="ko-KR" kern="0" dirty="0" err="1">
                <a:solidFill>
                  <a:srgbClr val="000000"/>
                </a:solidFill>
                <a:latin typeface="+mj-ea"/>
                <a:ea typeface="+mj-ea"/>
              </a:rPr>
              <a:t>onmouseover</a:t>
            </a:r>
            <a:r>
              <a:rPr lang="en-US" altLang="ko-KR" kern="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ko-KR" altLang="en-US" kern="0" dirty="0" err="1">
                <a:solidFill>
                  <a:srgbClr val="000000"/>
                </a:solidFill>
                <a:latin typeface="+mj-ea"/>
                <a:ea typeface="+mj-ea"/>
              </a:rPr>
              <a:t>리스너로</a:t>
            </a:r>
            <a:r>
              <a:rPr lang="ko-KR" altLang="en-US" kern="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altLang="ko-KR" kern="0" dirty="0">
                <a:solidFill>
                  <a:srgbClr val="000000"/>
                </a:solidFill>
                <a:latin typeface="+mj-ea"/>
                <a:ea typeface="+mj-ea"/>
              </a:rPr>
              <a:t>over() </a:t>
            </a:r>
            <a:r>
              <a:rPr lang="ko-KR" altLang="en-US" kern="0" dirty="0">
                <a:solidFill>
                  <a:srgbClr val="000000"/>
                </a:solidFill>
                <a:latin typeface="+mj-ea"/>
                <a:ea typeface="+mj-ea"/>
              </a:rPr>
              <a:t>등록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47528" y="1609054"/>
            <a:ext cx="8994835" cy="2643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8098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BEF083DC-E572-4F7F-BDE0-ADDC9C3EEA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8328" y="1281336"/>
            <a:ext cx="2646745" cy="1893563"/>
          </a:xfrm>
          <a:prstGeom prst="rect">
            <a:avLst/>
          </a:prstGeom>
          <a:ln w="6350">
            <a:solidFill>
              <a:srgbClr val="2379BF"/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9–3 </a:t>
            </a:r>
            <a:r>
              <a:rPr lang="en-US" altLang="ko-KR" dirty="0" err="1"/>
              <a:t>addEventListener</a:t>
            </a:r>
            <a:r>
              <a:rPr lang="en-US" altLang="ko-KR" dirty="0"/>
              <a:t>() </a:t>
            </a:r>
            <a:r>
              <a:rPr lang="ko-KR" altLang="en-US" dirty="0"/>
              <a:t>사용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62500" lnSpcReduction="20000"/>
          </a:bodyPr>
          <a:lstStyle/>
          <a:p>
            <a:fld id="{01870596-DAFA-46D2-82A7-2B6B5F8E0EA4}" type="slidenum">
              <a:rPr lang="ko-KR" altLang="en-US" smtClean="0"/>
              <a:t>27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1847528" y="908720"/>
            <a:ext cx="6391162" cy="569386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&lt;!DOCTYPE html&gt;</a:t>
            </a:r>
          </a:p>
          <a:p>
            <a:pPr defTabSz="180000"/>
            <a:r>
              <a:rPr lang="en-US" altLang="ko-KR" sz="1400" dirty="0"/>
              <a:t>&lt;html&gt;</a:t>
            </a:r>
          </a:p>
          <a:p>
            <a:pPr defTabSz="180000"/>
            <a:r>
              <a:rPr lang="en-US" altLang="ko-KR" sz="1400" dirty="0"/>
              <a:t>&lt;head&gt;</a:t>
            </a:r>
          </a:p>
          <a:p>
            <a:pPr defTabSz="180000"/>
            <a:r>
              <a:rPr lang="en-US" altLang="ko-KR" sz="1400" dirty="0"/>
              <a:t>&lt;meta charset="</a:t>
            </a:r>
            <a:r>
              <a:rPr lang="en-US" altLang="ko-KR" sz="1400" dirty="0" err="1"/>
              <a:t>utf</a:t>
            </a:r>
            <a:r>
              <a:rPr lang="en-US" altLang="ko-KR" sz="1400" dirty="0"/>
              <a:t>-8"&gt;</a:t>
            </a:r>
          </a:p>
          <a:p>
            <a:pPr defTabSz="180000"/>
            <a:r>
              <a:rPr lang="en-US" altLang="ko-KR" sz="1400" dirty="0"/>
              <a:t>&lt;title&gt;</a:t>
            </a:r>
            <a:r>
              <a:rPr lang="en-US" altLang="ko-KR" sz="1400" dirty="0" err="1"/>
              <a:t>addEventListener</a:t>
            </a:r>
            <a:r>
              <a:rPr lang="en-US" altLang="ko-KR" sz="1400" dirty="0"/>
              <a:t>()</a:t>
            </a:r>
            <a:r>
              <a:rPr lang="ko-KR" altLang="en-US" sz="1400" dirty="0"/>
              <a:t>를 이용한 </a:t>
            </a:r>
            <a:r>
              <a:rPr lang="ko-KR" altLang="en-US" sz="1400" dirty="0" err="1"/>
              <a:t>리스너</a:t>
            </a:r>
            <a:r>
              <a:rPr lang="ko-KR" altLang="en-US" sz="1400" dirty="0"/>
              <a:t> 등록</a:t>
            </a:r>
            <a:r>
              <a:rPr lang="en-US" altLang="ko-KR" sz="1400" dirty="0"/>
              <a:t>&lt;/title&gt;</a:t>
            </a:r>
          </a:p>
          <a:p>
            <a:pPr defTabSz="180000"/>
            <a:r>
              <a:rPr lang="en-US" altLang="ko-KR" sz="1400" dirty="0"/>
              <a:t>&lt;script&gt;</a:t>
            </a:r>
          </a:p>
          <a:p>
            <a:pPr defTabSz="180000"/>
            <a:r>
              <a:rPr lang="en-US" altLang="ko-KR" sz="1400" b="1" dirty="0"/>
              <a:t>let p;</a:t>
            </a:r>
          </a:p>
          <a:p>
            <a:pPr defTabSz="180000"/>
            <a:r>
              <a:rPr lang="en-US" altLang="ko-KR" sz="1400" b="1" dirty="0"/>
              <a:t>function</a:t>
            </a:r>
            <a:r>
              <a:rPr lang="ko-KR" altLang="en-US" sz="1400" b="1" dirty="0"/>
              <a:t> </a:t>
            </a:r>
            <a:r>
              <a:rPr lang="en-US" altLang="ko-KR" sz="1400" b="1" dirty="0" err="1"/>
              <a:t>init</a:t>
            </a:r>
            <a:r>
              <a:rPr lang="en-US" altLang="ko-KR" sz="1400" b="1" dirty="0"/>
              <a:t>() { </a:t>
            </a:r>
            <a:r>
              <a:rPr lang="en-US" altLang="ko-KR" sz="1400" dirty="0"/>
              <a:t>// </a:t>
            </a:r>
            <a:r>
              <a:rPr lang="ko-KR" altLang="en-US" sz="1400" dirty="0"/>
              <a:t>문서가 완전히 </a:t>
            </a:r>
            <a:r>
              <a:rPr lang="ko-KR" altLang="en-US" sz="1400" dirty="0" err="1"/>
              <a:t>로드되었을</a:t>
            </a:r>
            <a:r>
              <a:rPr lang="ko-KR" altLang="en-US" sz="1400" dirty="0"/>
              <a:t> 때 호출</a:t>
            </a:r>
          </a:p>
          <a:p>
            <a:pPr defTabSz="180000"/>
            <a:r>
              <a:rPr lang="en-US" altLang="ko-KR" sz="1400" dirty="0"/>
              <a:t>	p = </a:t>
            </a:r>
            <a:r>
              <a:rPr lang="en-US" altLang="ko-KR" sz="1400" dirty="0" err="1"/>
              <a:t>document.getElementById</a:t>
            </a:r>
            <a:r>
              <a:rPr lang="en-US" altLang="ko-KR" sz="1400" dirty="0"/>
              <a:t>("p");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b="1" dirty="0" err="1">
                <a:solidFill>
                  <a:srgbClr val="C00000"/>
                </a:solidFill>
              </a:rPr>
              <a:t>p.addEventListener</a:t>
            </a:r>
            <a:r>
              <a:rPr lang="en-US" altLang="ko-KR" sz="1400" b="1" dirty="0">
                <a:solidFill>
                  <a:srgbClr val="C00000"/>
                </a:solidFill>
              </a:rPr>
              <a:t>("</a:t>
            </a:r>
            <a:r>
              <a:rPr lang="en-US" altLang="ko-KR" sz="1400" b="1" dirty="0" err="1">
                <a:solidFill>
                  <a:srgbClr val="C00000"/>
                </a:solidFill>
              </a:rPr>
              <a:t>mouseover</a:t>
            </a:r>
            <a:r>
              <a:rPr lang="en-US" altLang="ko-KR" sz="1400" b="1" dirty="0">
                <a:solidFill>
                  <a:srgbClr val="C00000"/>
                </a:solidFill>
              </a:rPr>
              <a:t>", over); </a:t>
            </a:r>
            <a:r>
              <a:rPr lang="en-US" altLang="ko-KR" sz="1400" dirty="0"/>
              <a:t>// </a:t>
            </a:r>
            <a:r>
              <a:rPr lang="ko-KR" altLang="en-US" sz="1400" dirty="0"/>
              <a:t>이벤트 </a:t>
            </a:r>
            <a:r>
              <a:rPr lang="ko-KR" altLang="en-US" sz="1400" dirty="0" err="1"/>
              <a:t>리스너</a:t>
            </a:r>
            <a:r>
              <a:rPr lang="ko-KR" altLang="en-US" sz="1400" dirty="0"/>
              <a:t> 등록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b="1" dirty="0" err="1">
                <a:solidFill>
                  <a:srgbClr val="C00000"/>
                </a:solidFill>
              </a:rPr>
              <a:t>p.addEventListener</a:t>
            </a:r>
            <a:r>
              <a:rPr lang="en-US" altLang="ko-KR" sz="1400" b="1" dirty="0">
                <a:solidFill>
                  <a:srgbClr val="C00000"/>
                </a:solidFill>
              </a:rPr>
              <a:t>("</a:t>
            </a:r>
            <a:r>
              <a:rPr lang="en-US" altLang="ko-KR" sz="1400" b="1" dirty="0" err="1">
                <a:solidFill>
                  <a:srgbClr val="C00000"/>
                </a:solidFill>
              </a:rPr>
              <a:t>mouseout</a:t>
            </a:r>
            <a:r>
              <a:rPr lang="en-US" altLang="ko-KR" sz="1400" b="1" dirty="0">
                <a:solidFill>
                  <a:srgbClr val="C00000"/>
                </a:solidFill>
              </a:rPr>
              <a:t>", out); </a:t>
            </a:r>
            <a:r>
              <a:rPr lang="en-US" altLang="ko-KR" sz="1400" dirty="0"/>
              <a:t>// </a:t>
            </a:r>
            <a:r>
              <a:rPr lang="ko-KR" altLang="en-US" sz="1400" dirty="0"/>
              <a:t>이벤트  </a:t>
            </a:r>
            <a:r>
              <a:rPr lang="ko-KR" altLang="en-US" sz="1400" dirty="0" err="1"/>
              <a:t>리스너</a:t>
            </a:r>
            <a:r>
              <a:rPr lang="ko-KR" altLang="en-US" sz="1400" dirty="0"/>
              <a:t> 등록</a:t>
            </a:r>
          </a:p>
          <a:p>
            <a:pPr defTabSz="180000"/>
            <a:r>
              <a:rPr lang="en-US" altLang="ko-KR" sz="1400" dirty="0"/>
              <a:t>}</a:t>
            </a:r>
          </a:p>
          <a:p>
            <a:pPr defTabSz="180000"/>
            <a:r>
              <a:rPr lang="en-US" altLang="ko-KR" sz="1400" b="1" dirty="0"/>
              <a:t>function over() {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err="1"/>
              <a:t>p.style.backgroundColor</a:t>
            </a:r>
            <a:r>
              <a:rPr lang="en-US" altLang="ko-KR" sz="1400" dirty="0"/>
              <a:t>="orchid";</a:t>
            </a:r>
          </a:p>
          <a:p>
            <a:pPr defTabSz="180000"/>
            <a:r>
              <a:rPr lang="en-US" altLang="ko-KR" sz="1400" dirty="0"/>
              <a:t>}</a:t>
            </a:r>
          </a:p>
          <a:p>
            <a:pPr defTabSz="180000"/>
            <a:r>
              <a:rPr lang="en-US" altLang="ko-KR" sz="1400" b="1" dirty="0"/>
              <a:t>function out() {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err="1"/>
              <a:t>p.style.backgroundColor</a:t>
            </a:r>
            <a:r>
              <a:rPr lang="en-US" altLang="ko-KR" sz="1400" dirty="0"/>
              <a:t>="white";</a:t>
            </a:r>
          </a:p>
          <a:p>
            <a:pPr defTabSz="180000"/>
            <a:r>
              <a:rPr lang="en-US" altLang="ko-KR" sz="1400" dirty="0"/>
              <a:t>}</a:t>
            </a:r>
          </a:p>
          <a:p>
            <a:pPr defTabSz="180000"/>
            <a:r>
              <a:rPr lang="en-US" altLang="ko-KR" sz="1400" dirty="0"/>
              <a:t>&lt;/script&gt;</a:t>
            </a:r>
          </a:p>
          <a:p>
            <a:pPr defTabSz="180000"/>
            <a:r>
              <a:rPr lang="en-US" altLang="ko-KR" sz="1400" dirty="0"/>
              <a:t>&lt;/head&gt;</a:t>
            </a:r>
          </a:p>
          <a:p>
            <a:pPr defTabSz="180000"/>
            <a:r>
              <a:rPr lang="en-US" altLang="ko-KR" sz="1400" dirty="0"/>
              <a:t>&lt;body </a:t>
            </a:r>
            <a:r>
              <a:rPr lang="en-US" altLang="ko-KR" sz="1400" dirty="0" err="1"/>
              <a:t>onload</a:t>
            </a:r>
            <a:r>
              <a:rPr lang="en-US" altLang="ko-KR" sz="1400" dirty="0"/>
              <a:t>="</a:t>
            </a:r>
            <a:r>
              <a:rPr lang="en-US" altLang="ko-KR" sz="1400" dirty="0" err="1"/>
              <a:t>init</a:t>
            </a:r>
            <a:r>
              <a:rPr lang="en-US" altLang="ko-KR" sz="1400" dirty="0"/>
              <a:t>()"&gt;</a:t>
            </a:r>
          </a:p>
          <a:p>
            <a:pPr defTabSz="180000"/>
            <a:r>
              <a:rPr lang="en-US" altLang="ko-KR" sz="1400" dirty="0"/>
              <a:t>&lt;h3&gt;</a:t>
            </a:r>
            <a:r>
              <a:rPr lang="en-US" altLang="ko-KR" sz="1400" dirty="0" err="1"/>
              <a:t>addEventListener</a:t>
            </a:r>
            <a:r>
              <a:rPr lang="en-US" altLang="ko-KR" sz="1400" dirty="0"/>
              <a:t>()</a:t>
            </a:r>
            <a:r>
              <a:rPr lang="ko-KR" altLang="en-US" sz="1400" dirty="0"/>
              <a:t>를 이용한 </a:t>
            </a:r>
            <a:r>
              <a:rPr lang="ko-KR" altLang="en-US" sz="1400" dirty="0" err="1"/>
              <a:t>리스너</a:t>
            </a:r>
            <a:r>
              <a:rPr lang="ko-KR" altLang="en-US" sz="1400" dirty="0"/>
              <a:t> 등록</a:t>
            </a:r>
            <a:r>
              <a:rPr lang="en-US" altLang="ko-KR" sz="1400" dirty="0"/>
              <a:t>&lt;/h3&gt;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&lt;p </a:t>
            </a:r>
            <a:r>
              <a:rPr lang="en-US" altLang="ko-KR" sz="1400" b="1" dirty="0"/>
              <a:t>id="p"</a:t>
            </a:r>
            <a:r>
              <a:rPr lang="en-US" altLang="ko-KR" sz="1400" dirty="0"/>
              <a:t>&gt;</a:t>
            </a:r>
            <a:r>
              <a:rPr lang="ko-KR" altLang="en-US" sz="1400" dirty="0"/>
              <a:t>마우스 올리면 </a:t>
            </a:r>
            <a:r>
              <a:rPr lang="en-US" altLang="ko-KR" sz="1400" dirty="0"/>
              <a:t>orchid </a:t>
            </a:r>
            <a:r>
              <a:rPr lang="ko-KR" altLang="en-US" sz="1400" dirty="0"/>
              <a:t>색으로 변경</a:t>
            </a:r>
            <a:r>
              <a:rPr lang="en-US" altLang="ko-KR" sz="1400" dirty="0"/>
              <a:t>&lt;/p&gt;</a:t>
            </a:r>
          </a:p>
          <a:p>
            <a:pPr defTabSz="180000"/>
            <a:r>
              <a:rPr lang="en-US" altLang="ko-KR" sz="1400" dirty="0"/>
              <a:t>&lt;/body&gt;</a:t>
            </a:r>
          </a:p>
          <a:p>
            <a:pPr defTabSz="180000"/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  <p:sp>
        <p:nvSpPr>
          <p:cNvPr id="9" name="TextBox 8"/>
          <p:cNvSpPr txBox="1"/>
          <p:nvPr/>
        </p:nvSpPr>
        <p:spPr>
          <a:xfrm>
            <a:off x="8647092" y="5355327"/>
            <a:ext cx="1528052" cy="442674"/>
          </a:xfrm>
          <a:prstGeom prst="wedgeRoundRectCallout">
            <a:avLst>
              <a:gd name="adj1" fmla="val 12916"/>
              <a:gd name="adj2" fmla="val -98284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이곳에 마우스를 올리면 배경색 변함</a:t>
            </a:r>
          </a:p>
        </p:txBody>
      </p:sp>
      <p:grpSp>
        <p:nvGrpSpPr>
          <p:cNvPr id="5" name="그룹 4"/>
          <p:cNvGrpSpPr/>
          <p:nvPr/>
        </p:nvGrpSpPr>
        <p:grpSpPr>
          <a:xfrm>
            <a:off x="9048327" y="3388027"/>
            <a:ext cx="2646745" cy="1893563"/>
            <a:chOff x="6300191" y="4023523"/>
            <a:chExt cx="2646745" cy="1893563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689CAF6E-1A29-41E1-999F-40E3A14F72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0191" y="4023523"/>
              <a:ext cx="2646745" cy="1893563"/>
            </a:xfrm>
            <a:prstGeom prst="rect">
              <a:avLst/>
            </a:prstGeom>
            <a:ln w="6350">
              <a:solidFill>
                <a:srgbClr val="2379BF"/>
              </a:solidFill>
            </a:ln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04248" y="5661248"/>
              <a:ext cx="173774" cy="1737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422640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553E2688-8D38-4091-9876-D0B64726F3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2304" y="1281336"/>
            <a:ext cx="2837668" cy="1774253"/>
          </a:xfrm>
          <a:prstGeom prst="rect">
            <a:avLst/>
          </a:prstGeom>
          <a:ln w="6350">
            <a:solidFill>
              <a:srgbClr val="2379BF"/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9-4 </a:t>
            </a:r>
            <a:r>
              <a:rPr lang="ko-KR" altLang="en-US" dirty="0"/>
              <a:t>익명 함수로 이벤트 </a:t>
            </a:r>
            <a:r>
              <a:rPr lang="ko-KR" altLang="en-US" dirty="0" err="1"/>
              <a:t>리스너</a:t>
            </a:r>
            <a:r>
              <a:rPr lang="ko-KR" altLang="en-US" dirty="0"/>
              <a:t> 작성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62500" lnSpcReduction="20000"/>
          </a:bodyPr>
          <a:lstStyle/>
          <a:p>
            <a:fld id="{01870596-DAFA-46D2-82A7-2B6B5F8E0EA4}" type="slidenum">
              <a:rPr lang="ko-KR" altLang="en-US" smtClean="0"/>
              <a:t>28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1847528" y="980728"/>
            <a:ext cx="6120680" cy="526297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&lt;!DOCTYPE html&gt;</a:t>
            </a:r>
          </a:p>
          <a:p>
            <a:pPr defTabSz="180000"/>
            <a:r>
              <a:rPr lang="en-US" altLang="ko-KR" sz="1400" dirty="0"/>
              <a:t>&lt;html&gt;</a:t>
            </a:r>
          </a:p>
          <a:p>
            <a:pPr defTabSz="180000"/>
            <a:r>
              <a:rPr lang="en-US" altLang="ko-KR" sz="1400" dirty="0"/>
              <a:t>&lt;head&gt;</a:t>
            </a:r>
          </a:p>
          <a:p>
            <a:pPr defTabSz="180000"/>
            <a:r>
              <a:rPr lang="en-US" altLang="ko-KR" sz="1400" dirty="0"/>
              <a:t>&lt;meta charset="</a:t>
            </a:r>
            <a:r>
              <a:rPr lang="en-US" altLang="ko-KR" sz="1400" dirty="0" err="1"/>
              <a:t>utf</a:t>
            </a:r>
            <a:r>
              <a:rPr lang="en-US" altLang="ko-KR" sz="1400" dirty="0"/>
              <a:t>-8"&gt;</a:t>
            </a:r>
          </a:p>
          <a:p>
            <a:pPr defTabSz="180000"/>
            <a:r>
              <a:rPr lang="en-US" altLang="ko-KR" sz="1400" dirty="0"/>
              <a:t>&lt;title&gt;</a:t>
            </a:r>
            <a:r>
              <a:rPr lang="ko-KR" altLang="en-US" sz="1400" dirty="0"/>
              <a:t>익명 함수로 이벤트 </a:t>
            </a:r>
            <a:r>
              <a:rPr lang="ko-KR" altLang="en-US" sz="1400" dirty="0" err="1"/>
              <a:t>리스너</a:t>
            </a:r>
            <a:r>
              <a:rPr lang="ko-KR" altLang="en-US" sz="1400" dirty="0"/>
              <a:t> 작성</a:t>
            </a:r>
            <a:r>
              <a:rPr lang="en-US" altLang="ko-KR" sz="1400" dirty="0"/>
              <a:t>&lt;/title&gt;</a:t>
            </a:r>
          </a:p>
          <a:p>
            <a:pPr defTabSz="180000"/>
            <a:r>
              <a:rPr lang="en-US" altLang="ko-KR" sz="1400" dirty="0"/>
              <a:t>&lt;script&gt;</a:t>
            </a:r>
          </a:p>
          <a:p>
            <a:pPr defTabSz="180000"/>
            <a:r>
              <a:rPr lang="en-US" altLang="ko-KR" sz="1400" b="1" dirty="0"/>
              <a:t>let p;</a:t>
            </a:r>
          </a:p>
          <a:p>
            <a:pPr defTabSz="180000"/>
            <a:r>
              <a:rPr lang="en-US" altLang="ko-KR" sz="1400" b="1" dirty="0"/>
              <a:t>function</a:t>
            </a:r>
            <a:r>
              <a:rPr lang="ko-KR" altLang="en-US" sz="1400" b="1" dirty="0"/>
              <a:t> </a:t>
            </a:r>
            <a:r>
              <a:rPr lang="en-US" altLang="ko-KR" sz="1400" b="1" dirty="0" err="1"/>
              <a:t>init</a:t>
            </a:r>
            <a:r>
              <a:rPr lang="en-US" altLang="ko-KR" sz="1400" b="1" dirty="0"/>
              <a:t>() { </a:t>
            </a:r>
            <a:r>
              <a:rPr lang="en-US" altLang="ko-KR" sz="1400" dirty="0"/>
              <a:t>// </a:t>
            </a:r>
            <a:r>
              <a:rPr lang="ko-KR" altLang="en-US" sz="1400" dirty="0"/>
              <a:t>문서가 완전히 </a:t>
            </a:r>
            <a:r>
              <a:rPr lang="ko-KR" altLang="en-US" sz="1400" dirty="0" err="1"/>
              <a:t>로드되었을</a:t>
            </a:r>
            <a:r>
              <a:rPr lang="ko-KR" altLang="en-US" sz="1400" dirty="0"/>
              <a:t> 때 호출</a:t>
            </a:r>
          </a:p>
          <a:p>
            <a:pPr defTabSz="180000"/>
            <a:r>
              <a:rPr lang="en-US" altLang="ko-KR" sz="1400" dirty="0"/>
              <a:t>	p = </a:t>
            </a:r>
            <a:r>
              <a:rPr lang="en-US" altLang="ko-KR" sz="1400" dirty="0" err="1"/>
              <a:t>document.getElementById</a:t>
            </a:r>
            <a:r>
              <a:rPr lang="en-US" altLang="ko-KR" sz="1400" dirty="0"/>
              <a:t>("p"); 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err="1"/>
              <a:t>p.onmouseover</a:t>
            </a:r>
            <a:r>
              <a:rPr lang="en-US" altLang="ko-KR" sz="1400" dirty="0"/>
              <a:t> = </a:t>
            </a:r>
            <a:r>
              <a:rPr lang="en-US" altLang="ko-KR" sz="1400" b="1" dirty="0"/>
              <a:t>function () { </a:t>
            </a:r>
            <a:r>
              <a:rPr lang="en-US" altLang="ko-KR" sz="1400" dirty="0"/>
              <a:t>// </a:t>
            </a:r>
            <a:r>
              <a:rPr lang="ko-KR" altLang="en-US" sz="1400" dirty="0"/>
              <a:t>익명 함수</a:t>
            </a:r>
            <a:endParaRPr lang="en-US" altLang="ko-KR" sz="1400" dirty="0"/>
          </a:p>
          <a:p>
            <a:pPr defTabSz="180000"/>
            <a:r>
              <a:rPr lang="en-US" altLang="ko-KR" sz="1400" b="1" dirty="0"/>
              <a:t>		</a:t>
            </a:r>
            <a:r>
              <a:rPr lang="en-US" altLang="ko-KR" sz="1400" b="1" dirty="0" err="1"/>
              <a:t>this.style.backgroundColor</a:t>
            </a:r>
            <a:r>
              <a:rPr lang="en-US" altLang="ko-KR" sz="1400" b="1" dirty="0"/>
              <a:t> = "orchid";</a:t>
            </a:r>
          </a:p>
          <a:p>
            <a:pPr defTabSz="180000"/>
            <a:r>
              <a:rPr lang="en-US" altLang="ko-KR" sz="1400" b="1" dirty="0"/>
              <a:t>	};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err="1"/>
              <a:t>p.addEventListener</a:t>
            </a:r>
            <a:r>
              <a:rPr lang="en-US" altLang="ko-KR" sz="1400" dirty="0"/>
              <a:t>("</a:t>
            </a:r>
            <a:r>
              <a:rPr lang="en-US" altLang="ko-KR" sz="1400" dirty="0" err="1"/>
              <a:t>mouseout</a:t>
            </a:r>
            <a:r>
              <a:rPr lang="en-US" altLang="ko-KR" sz="1400" dirty="0"/>
              <a:t>", </a:t>
            </a:r>
          </a:p>
          <a:p>
            <a:pPr defTabSz="180000"/>
            <a:r>
              <a:rPr lang="en-US" altLang="ko-KR" sz="1400" b="1" dirty="0"/>
              <a:t>		function () { </a:t>
            </a:r>
            <a:r>
              <a:rPr lang="en-US" altLang="ko-KR" sz="1400" b="1" dirty="0" err="1"/>
              <a:t>this.style.backgroundColor</a:t>
            </a:r>
            <a:r>
              <a:rPr lang="en-US" altLang="ko-KR" sz="1400" b="1" dirty="0"/>
              <a:t>="white"; } </a:t>
            </a:r>
            <a:r>
              <a:rPr lang="en-US" altLang="ko-KR" sz="1400" dirty="0"/>
              <a:t>// </a:t>
            </a:r>
            <a:r>
              <a:rPr lang="ko-KR" altLang="en-US" sz="1400" dirty="0"/>
              <a:t>익명 함수</a:t>
            </a:r>
          </a:p>
          <a:p>
            <a:pPr defTabSz="180000"/>
            <a:r>
              <a:rPr lang="en-US" altLang="ko-KR" sz="1400" dirty="0"/>
              <a:t>	);</a:t>
            </a:r>
          </a:p>
          <a:p>
            <a:pPr defTabSz="180000"/>
            <a:r>
              <a:rPr lang="en-US" altLang="ko-KR" sz="1400" dirty="0"/>
              <a:t>}</a:t>
            </a:r>
          </a:p>
          <a:p>
            <a:pPr defTabSz="180000"/>
            <a:r>
              <a:rPr lang="en-US" altLang="ko-KR" sz="1400" dirty="0"/>
              <a:t>&lt;/script&gt;</a:t>
            </a:r>
          </a:p>
          <a:p>
            <a:pPr defTabSz="180000"/>
            <a:r>
              <a:rPr lang="en-US" altLang="ko-KR" sz="1400" dirty="0"/>
              <a:t>&lt;/head&gt;</a:t>
            </a:r>
          </a:p>
          <a:p>
            <a:pPr defTabSz="180000"/>
            <a:r>
              <a:rPr lang="en-US" altLang="ko-KR" sz="1400" dirty="0"/>
              <a:t>&lt;body </a:t>
            </a:r>
            <a:r>
              <a:rPr lang="en-US" altLang="ko-KR" sz="1400" dirty="0" err="1"/>
              <a:t>onload</a:t>
            </a:r>
            <a:r>
              <a:rPr lang="en-US" altLang="ko-KR" sz="1400" dirty="0"/>
              <a:t>="</a:t>
            </a:r>
            <a:r>
              <a:rPr lang="en-US" altLang="ko-KR" sz="1400" dirty="0" err="1"/>
              <a:t>init</a:t>
            </a:r>
            <a:r>
              <a:rPr lang="en-US" altLang="ko-KR" sz="1400" dirty="0"/>
              <a:t>()"&gt;</a:t>
            </a:r>
          </a:p>
          <a:p>
            <a:pPr defTabSz="180000"/>
            <a:r>
              <a:rPr lang="en-US" altLang="ko-KR" sz="1400" dirty="0"/>
              <a:t>&lt;h3&gt;</a:t>
            </a:r>
            <a:r>
              <a:rPr lang="ko-KR" altLang="en-US" sz="1400" dirty="0"/>
              <a:t>익명 함수로 이벤트 </a:t>
            </a:r>
            <a:r>
              <a:rPr lang="ko-KR" altLang="en-US" sz="1400" dirty="0" err="1"/>
              <a:t>리스너</a:t>
            </a:r>
            <a:r>
              <a:rPr lang="ko-KR" altLang="en-US" sz="1400" dirty="0"/>
              <a:t> 작성</a:t>
            </a:r>
            <a:r>
              <a:rPr lang="en-US" altLang="ko-KR" sz="1400" dirty="0"/>
              <a:t>&lt;/h3&gt;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&lt;p</a:t>
            </a:r>
            <a:r>
              <a:rPr lang="en-US" altLang="ko-KR" sz="1400" b="1" dirty="0"/>
              <a:t> id="p"</a:t>
            </a:r>
            <a:r>
              <a:rPr lang="en-US" altLang="ko-KR" sz="1400" dirty="0"/>
              <a:t>&gt;</a:t>
            </a:r>
            <a:r>
              <a:rPr lang="ko-KR" altLang="en-US" sz="1400" dirty="0"/>
              <a:t>마우스 올리면 </a:t>
            </a:r>
            <a:r>
              <a:rPr lang="en-US" altLang="ko-KR" sz="1400" dirty="0"/>
              <a:t>orchid </a:t>
            </a:r>
            <a:r>
              <a:rPr lang="ko-KR" altLang="en-US" sz="1400" dirty="0"/>
              <a:t>색으로 변경</a:t>
            </a:r>
            <a:r>
              <a:rPr lang="en-US" altLang="ko-KR" sz="1400" dirty="0"/>
              <a:t>&lt;/p&gt;</a:t>
            </a:r>
          </a:p>
          <a:p>
            <a:pPr defTabSz="180000"/>
            <a:r>
              <a:rPr lang="en-US" altLang="ko-KR" sz="1400" dirty="0"/>
              <a:t>&lt;/body&gt;</a:t>
            </a:r>
          </a:p>
          <a:p>
            <a:pPr defTabSz="180000"/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  <p:grpSp>
        <p:nvGrpSpPr>
          <p:cNvPr id="5" name="그룹 4"/>
          <p:cNvGrpSpPr/>
          <p:nvPr/>
        </p:nvGrpSpPr>
        <p:grpSpPr>
          <a:xfrm>
            <a:off x="8832303" y="3368925"/>
            <a:ext cx="2837668" cy="1774253"/>
            <a:chOff x="5793164" y="3933446"/>
            <a:chExt cx="2837668" cy="1774253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8F2FCAB7-0A74-464E-B1F0-F7C99C9051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93164" y="3933446"/>
              <a:ext cx="2837668" cy="1774253"/>
            </a:xfrm>
            <a:prstGeom prst="rect">
              <a:avLst/>
            </a:prstGeom>
            <a:ln w="6350">
              <a:solidFill>
                <a:srgbClr val="2379BF"/>
              </a:solidFill>
            </a:ln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41378" y="5445224"/>
              <a:ext cx="173774" cy="173774"/>
            </a:xfrm>
            <a:prstGeom prst="rect">
              <a:avLst/>
            </a:prstGeom>
          </p:spPr>
        </p:pic>
      </p:grpSp>
      <p:sp>
        <p:nvSpPr>
          <p:cNvPr id="9" name="TextBox 8"/>
          <p:cNvSpPr txBox="1"/>
          <p:nvPr/>
        </p:nvSpPr>
        <p:spPr>
          <a:xfrm>
            <a:off x="9120336" y="5301208"/>
            <a:ext cx="1528052" cy="442674"/>
          </a:xfrm>
          <a:prstGeom prst="wedgeRoundRectCallout">
            <a:avLst>
              <a:gd name="adj1" fmla="val -26427"/>
              <a:gd name="adj2" fmla="val -10541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이곳에 마우스를 올리면 배경색 변함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3DB8F7-55A6-412D-8C62-FA4C0CB18E64}"/>
              </a:ext>
            </a:extLst>
          </p:cNvPr>
          <p:cNvSpPr txBox="1"/>
          <p:nvPr/>
        </p:nvSpPr>
        <p:spPr>
          <a:xfrm>
            <a:off x="600220" y="5636474"/>
            <a:ext cx="122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rgbClr val="FF0000"/>
                </a:solidFill>
              </a:rPr>
              <a:t>9-3 </a:t>
            </a:r>
            <a:r>
              <a:rPr lang="ko-KR" altLang="en-US" dirty="0">
                <a:solidFill>
                  <a:srgbClr val="FF0000"/>
                </a:solidFill>
              </a:rPr>
              <a:t>수정</a:t>
            </a:r>
          </a:p>
        </p:txBody>
      </p:sp>
    </p:spTree>
    <p:extLst>
      <p:ext uri="{BB962C8B-B14F-4D97-AF65-F5344CB8AC3E}">
        <p14:creationId xmlns:p14="http://schemas.microsoft.com/office/powerpoint/2010/main" val="26145368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이벤트 </a:t>
            </a:r>
            <a:r>
              <a:rPr lang="ko-KR" altLang="en-US" dirty="0" err="1"/>
              <a:t>리스너</a:t>
            </a:r>
            <a:r>
              <a:rPr lang="ko-KR" altLang="en-US" dirty="0"/>
              <a:t> 작성 방법 </a:t>
            </a:r>
            <a:r>
              <a:rPr lang="en-US" altLang="ko-KR" dirty="0"/>
              <a:t>4 </a:t>
            </a:r>
            <a:r>
              <a:rPr lang="ko-KR" altLang="en-US" dirty="0"/>
              <a:t>가지 비교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62500" lnSpcReduction="20000"/>
          </a:bodyPr>
          <a:lstStyle/>
          <a:p>
            <a:fld id="{01870596-DAFA-46D2-82A7-2B6B5F8E0EA4}" type="slidenum">
              <a:rPr lang="ko-KR" altLang="en-US" smtClean="0"/>
              <a:t>29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3935264" y="1933842"/>
            <a:ext cx="6121176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400" dirty="0"/>
              <a:t>&lt;p id="p" </a:t>
            </a:r>
            <a:r>
              <a:rPr lang="en-US" altLang="ko-KR" sz="1400" dirty="0" err="1"/>
              <a:t>onmouseover</a:t>
            </a:r>
            <a:r>
              <a:rPr lang="en-US" altLang="ko-KR" sz="1400" dirty="0"/>
              <a:t>="</a:t>
            </a:r>
            <a:r>
              <a:rPr lang="en-US" altLang="ko-KR" sz="1400" dirty="0" err="1"/>
              <a:t>this.style.backgroundColor</a:t>
            </a:r>
            <a:r>
              <a:rPr lang="en-US" altLang="ko-KR" sz="1400" dirty="0"/>
              <a:t>='orchid'"</a:t>
            </a:r>
          </a:p>
          <a:p>
            <a:pPr defTabSz="180000" fontAlgn="base" latinLnBrk="0"/>
            <a:r>
              <a:rPr lang="en-US" altLang="ko-KR" sz="1400" dirty="0"/>
              <a:t>	</a:t>
            </a:r>
            <a:r>
              <a:rPr lang="ko-KR" altLang="en-US" sz="1400" dirty="0"/>
              <a:t>마우스 올리면 </a:t>
            </a:r>
            <a:r>
              <a:rPr lang="en-US" altLang="ko-KR" sz="1400" dirty="0"/>
              <a:t>orchid </a:t>
            </a:r>
            <a:r>
              <a:rPr lang="ko-KR" altLang="en-US" sz="1400" dirty="0"/>
              <a:t>색으로 변경</a:t>
            </a:r>
            <a:endParaRPr lang="en-US" altLang="ko-KR" sz="1400" dirty="0"/>
          </a:p>
          <a:p>
            <a:pPr defTabSz="180000" fontAlgn="base" latinLnBrk="0"/>
            <a:r>
              <a:rPr lang="en-US" altLang="ko-KR" sz="1400" dirty="0"/>
              <a:t>&lt;/p&gt;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3935264" y="2941955"/>
            <a:ext cx="6121176" cy="8640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noAutofit/>
          </a:bodyPr>
          <a:lstStyle/>
          <a:p>
            <a:pPr defTabSz="180000"/>
            <a:r>
              <a:rPr lang="en-US" altLang="ko-KR" sz="1400" dirty="0"/>
              <a:t>function over() {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err="1"/>
              <a:t>p.style.backgroundColor</a:t>
            </a:r>
            <a:r>
              <a:rPr lang="en-US" altLang="ko-KR" sz="1400" dirty="0"/>
              <a:t>="orchid";</a:t>
            </a:r>
          </a:p>
          <a:p>
            <a:pPr defTabSz="180000"/>
            <a:r>
              <a:rPr lang="en-US" altLang="ko-KR" sz="1400" dirty="0"/>
              <a:t>}</a:t>
            </a:r>
          </a:p>
          <a:p>
            <a:pPr defTabSz="180000"/>
            <a:r>
              <a:rPr lang="en-US" altLang="ko-KR" sz="1400" dirty="0" err="1"/>
              <a:t>p.onmouseover</a:t>
            </a:r>
            <a:r>
              <a:rPr lang="en-US" altLang="ko-KR" sz="1400" dirty="0"/>
              <a:t> = over;</a:t>
            </a:r>
          </a:p>
          <a:p>
            <a:pPr defTabSz="180000"/>
            <a:endParaRPr lang="en-US" altLang="ko-KR" sz="1400" dirty="0"/>
          </a:p>
        </p:txBody>
      </p:sp>
      <p:sp>
        <p:nvSpPr>
          <p:cNvPr id="6" name="직사각형 5"/>
          <p:cNvSpPr/>
          <p:nvPr/>
        </p:nvSpPr>
        <p:spPr>
          <a:xfrm>
            <a:off x="3935760" y="4077072"/>
            <a:ext cx="6120606" cy="4320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noAutofit/>
          </a:bodyPr>
          <a:lstStyle/>
          <a:p>
            <a:pPr defTabSz="180000"/>
            <a:r>
              <a:rPr lang="en-US" altLang="ko-KR" sz="1400" dirty="0" err="1"/>
              <a:t>p.addEventListener</a:t>
            </a:r>
            <a:r>
              <a:rPr lang="en-US" altLang="ko-KR" sz="1400" dirty="0"/>
              <a:t>("</a:t>
            </a:r>
            <a:r>
              <a:rPr lang="en-US" altLang="ko-KR" sz="1400" dirty="0" err="1"/>
              <a:t>mouseover</a:t>
            </a:r>
            <a:r>
              <a:rPr lang="en-US" altLang="ko-KR" sz="1400" dirty="0"/>
              <a:t>", over); </a:t>
            </a:r>
            <a:endParaRPr lang="ko-KR" altLang="en-US" sz="1400" dirty="0"/>
          </a:p>
        </p:txBody>
      </p:sp>
      <p:sp>
        <p:nvSpPr>
          <p:cNvPr id="7" name="직사각형 6"/>
          <p:cNvSpPr/>
          <p:nvPr/>
        </p:nvSpPr>
        <p:spPr>
          <a:xfrm>
            <a:off x="3935760" y="4797151"/>
            <a:ext cx="6120606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 err="1"/>
              <a:t>p.onmouseover</a:t>
            </a:r>
            <a:r>
              <a:rPr lang="en-US" altLang="ko-KR" sz="1400" dirty="0"/>
              <a:t> = function () { </a:t>
            </a:r>
            <a:r>
              <a:rPr lang="en-US" altLang="ko-KR" sz="1400" dirty="0" err="1"/>
              <a:t>this.style.backgroundColor</a:t>
            </a:r>
            <a:r>
              <a:rPr lang="en-US" altLang="ko-KR" sz="1400" dirty="0"/>
              <a:t>="orchid"; };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207072" y="1933843"/>
            <a:ext cx="11881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(1) HTML </a:t>
            </a:r>
            <a:r>
              <a:rPr lang="ko-KR" altLang="en-US" sz="1200" dirty="0"/>
              <a:t>태그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207072" y="2869947"/>
            <a:ext cx="13949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(2) </a:t>
            </a:r>
            <a:r>
              <a:rPr lang="ko-KR" altLang="en-US" sz="1200" dirty="0"/>
              <a:t>이벤트 </a:t>
            </a:r>
            <a:r>
              <a:rPr lang="ko-KR" altLang="en-US" sz="1200" dirty="0" err="1"/>
              <a:t>리스너</a:t>
            </a:r>
            <a:endParaRPr lang="en-US" altLang="ko-KR" sz="1200" dirty="0"/>
          </a:p>
          <a:p>
            <a:r>
              <a:rPr lang="ko-KR" altLang="en-US" sz="1200" dirty="0"/>
              <a:t>    </a:t>
            </a:r>
            <a:r>
              <a:rPr lang="ko-KR" altLang="en-US" sz="1200" dirty="0" err="1"/>
              <a:t>프로퍼티</a:t>
            </a:r>
            <a:endParaRPr lang="ko-KR" altLang="en-US" sz="1200" dirty="0"/>
          </a:p>
        </p:txBody>
      </p:sp>
      <p:sp>
        <p:nvSpPr>
          <p:cNvPr id="14" name="TextBox 13"/>
          <p:cNvSpPr txBox="1"/>
          <p:nvPr/>
        </p:nvSpPr>
        <p:spPr>
          <a:xfrm>
            <a:off x="2207073" y="4005064"/>
            <a:ext cx="16940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(3) </a:t>
            </a:r>
            <a:r>
              <a:rPr lang="en-US" altLang="ko-KR" sz="1200" dirty="0" err="1"/>
              <a:t>addEventListener</a:t>
            </a:r>
            <a:r>
              <a:rPr lang="en-US" altLang="ko-KR" sz="1200" dirty="0"/>
              <a:t>()</a:t>
            </a:r>
          </a:p>
          <a:p>
            <a:r>
              <a:rPr lang="ko-KR" altLang="en-US" sz="1200" dirty="0"/>
              <a:t>    </a:t>
            </a:r>
            <a:r>
              <a:rPr lang="ko-KR" altLang="en-US" sz="1200" dirty="0" err="1"/>
              <a:t>메소드</a:t>
            </a:r>
            <a:r>
              <a:rPr lang="ko-KR" altLang="en-US" sz="1200" dirty="0"/>
              <a:t> 이용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207072" y="4725144"/>
            <a:ext cx="14494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(4) </a:t>
            </a:r>
            <a:r>
              <a:rPr lang="ko-KR" altLang="en-US" sz="1200" dirty="0"/>
              <a:t>익명</a:t>
            </a:r>
            <a:r>
              <a:rPr lang="en-US" altLang="ko-KR" sz="1200" dirty="0"/>
              <a:t> </a:t>
            </a:r>
            <a:r>
              <a:rPr lang="ko-KR" altLang="en-US" sz="1200" dirty="0"/>
              <a:t>함수 이용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3935760" y="5373216"/>
            <a:ext cx="6120606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 err="1"/>
              <a:t>p.addEventListener</a:t>
            </a:r>
            <a:r>
              <a:rPr lang="en-US" altLang="ko-KR" sz="1400" dirty="0"/>
              <a:t>("</a:t>
            </a:r>
            <a:r>
              <a:rPr lang="en-US" altLang="ko-KR" sz="1400" dirty="0" err="1"/>
              <a:t>mouseover</a:t>
            </a:r>
            <a:r>
              <a:rPr lang="en-US" altLang="ko-KR" sz="1400" dirty="0"/>
              <a:t>", </a:t>
            </a:r>
          </a:p>
          <a:p>
            <a:pPr defTabSz="180000"/>
            <a:r>
              <a:rPr lang="en-US" altLang="ko-KR" sz="1400" dirty="0"/>
              <a:t>	function () { </a:t>
            </a:r>
            <a:r>
              <a:rPr lang="en-US" altLang="ko-KR" sz="1400" dirty="0" err="1"/>
              <a:t>this.style.backgroundColor</a:t>
            </a:r>
            <a:r>
              <a:rPr lang="en-US" altLang="ko-KR" sz="1400" dirty="0"/>
              <a:t>="orchid"; } </a:t>
            </a:r>
          </a:p>
          <a:p>
            <a:pPr defTabSz="180000"/>
            <a:r>
              <a:rPr lang="en-US" altLang="ko-KR" sz="1400" dirty="0"/>
              <a:t>);</a:t>
            </a:r>
            <a:endParaRPr lang="ko-KR" altLang="en-US" sz="1400" dirty="0"/>
          </a:p>
        </p:txBody>
      </p:sp>
      <p:sp>
        <p:nvSpPr>
          <p:cNvPr id="17" name="TextBox 16"/>
          <p:cNvSpPr txBox="1"/>
          <p:nvPr/>
        </p:nvSpPr>
        <p:spPr>
          <a:xfrm>
            <a:off x="2207072" y="5373216"/>
            <a:ext cx="14494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(5) </a:t>
            </a:r>
            <a:r>
              <a:rPr lang="ko-KR" altLang="en-US" sz="1200" dirty="0"/>
              <a:t>익명</a:t>
            </a:r>
            <a:r>
              <a:rPr lang="en-US" altLang="ko-KR" sz="1200" dirty="0"/>
              <a:t> </a:t>
            </a:r>
            <a:r>
              <a:rPr lang="ko-KR" altLang="en-US" sz="1200" dirty="0"/>
              <a:t>함수 이용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3901126" y="956093"/>
            <a:ext cx="5362731" cy="73866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function over() {</a:t>
            </a: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		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p.style.backgroundColor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="orchid";</a:t>
            </a: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7013278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95600" y="44624"/>
            <a:ext cx="7200800" cy="576064"/>
          </a:xfrm>
        </p:spPr>
        <p:txBody>
          <a:bodyPr>
            <a:noAutofit/>
          </a:bodyPr>
          <a:lstStyle/>
          <a:p>
            <a:pPr fontAlgn="base"/>
            <a:r>
              <a:rPr lang="en-US" altLang="ko-KR" dirty="0"/>
              <a:t>2</a:t>
            </a:r>
            <a:r>
              <a:rPr lang="ko-KR" altLang="en-US" dirty="0"/>
              <a:t>주차 과제풀이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12291C8-71D0-4B15-9630-5E3247771D4F}"/>
              </a:ext>
            </a:extLst>
          </p:cNvPr>
          <p:cNvSpPr txBox="1"/>
          <p:nvPr/>
        </p:nvSpPr>
        <p:spPr>
          <a:xfrm>
            <a:off x="1487488" y="1412776"/>
            <a:ext cx="9649072" cy="39754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indent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b="1" dirty="0"/>
              <a:t>2. </a:t>
            </a:r>
            <a:r>
              <a:rPr lang="ko-KR" altLang="en-US" b="1" dirty="0"/>
              <a:t>다음과 같은 자바스크립트 코드가 있을 때</a:t>
            </a:r>
            <a:r>
              <a:rPr lang="en-US" altLang="ko-KR" b="1" dirty="0"/>
              <a:t>, </a:t>
            </a:r>
            <a:r>
              <a:rPr lang="ko-KR" altLang="en-US" b="1" dirty="0"/>
              <a:t>버튼을 클릭하면 실행 결과는 무엇인가</a:t>
            </a:r>
            <a:r>
              <a:rPr lang="en-US" altLang="ko-KR" b="1" dirty="0"/>
              <a:t>?</a:t>
            </a:r>
          </a:p>
          <a:p>
            <a:pPr marR="0" indent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b="1" dirty="0"/>
              <a:t> </a:t>
            </a:r>
          </a:p>
          <a:p>
            <a:pPr marR="0" indent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b="1" dirty="0"/>
          </a:p>
          <a:p>
            <a:pPr marR="0" indent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b="1" dirty="0"/>
          </a:p>
          <a:p>
            <a:pPr marR="0" indent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400" b="1" dirty="0"/>
          </a:p>
          <a:p>
            <a:pPr marL="0" marR="0" indent="0" algn="just" fontAlgn="base" latinLnBrk="1">
              <a:spcBef>
                <a:spcPts val="0"/>
              </a:spcBef>
              <a:spcAft>
                <a:spcPts val="1000"/>
              </a:spcAft>
            </a:pPr>
            <a:endParaRPr lang="en-US" altLang="ko-KR" kern="0" dirty="0">
              <a:solidFill>
                <a:srgbClr val="000000"/>
              </a:solidFill>
              <a:latin typeface="함초롬바탕" panose="02030604000101010101" pitchFamily="18" charset="-127"/>
              <a:ea typeface="함초롬바탕" panose="02030604000101010101" pitchFamily="18" charset="-127"/>
            </a:endParaRPr>
          </a:p>
          <a:p>
            <a:pPr marL="0" marR="0" indent="0" algn="just" fontAlgn="base" latinLnBrk="1">
              <a:spcBef>
                <a:spcPts val="0"/>
              </a:spcBef>
              <a:spcAft>
                <a:spcPts val="1000"/>
              </a:spcAft>
            </a:pP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   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① one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문자열을 가진 경고창이 출력된다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spcBef>
                <a:spcPts val="0"/>
              </a:spcBef>
              <a:spcAft>
                <a:spcPts val="1000"/>
              </a:spcAft>
              <a:tabLst>
                <a:tab pos="246380" algn="l"/>
                <a:tab pos="254000" algn="l"/>
              </a:tabLs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	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②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Three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문자열을 가진 경고창이 출력된다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spcBef>
                <a:spcPts val="0"/>
              </a:spcBef>
              <a:spcAft>
                <a:spcPts val="1000"/>
              </a:spcAft>
              <a:tabLst>
                <a:tab pos="246380" algn="l"/>
                <a:tab pos="254000" algn="l"/>
              </a:tabLs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	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③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one, Two, Three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문자열을 가진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3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개의 경고창이 순서대로 출력된다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 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spcBef>
                <a:spcPts val="0"/>
              </a:spcBef>
              <a:spcAft>
                <a:spcPts val="1000"/>
              </a:spcAft>
              <a:tabLst>
                <a:tab pos="246380" algn="l"/>
                <a:tab pos="254000" algn="l"/>
              </a:tabLs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	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④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Three, Two, one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문자열을 가진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3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개의 경고창이 순서대로 출력된다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4A064C7-ED31-43A5-AC01-1942FD120B35}"/>
              </a:ext>
            </a:extLst>
          </p:cNvPr>
          <p:cNvSpPr txBox="1"/>
          <p:nvPr/>
        </p:nvSpPr>
        <p:spPr>
          <a:xfrm>
            <a:off x="1955539" y="2131018"/>
            <a:ext cx="8280921" cy="120032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indent="0" algn="just" fontAlgn="base" latinLnBrk="1"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           let button =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document.getElementById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(“button”);</a:t>
            </a:r>
          </a:p>
          <a:p>
            <a:pPr marL="0" marR="0" indent="0" algn="just" fontAlgn="base" latinLnBrk="1"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	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button.addEventListener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(“click”, function() { alert(“one”) });</a:t>
            </a:r>
          </a:p>
          <a:p>
            <a:pPr marL="0" marR="0" indent="0" algn="just" fontAlgn="base" latinLnBrk="1"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	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button.addEventListener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(“click”, function() { alert(“Two”) });</a:t>
            </a:r>
          </a:p>
          <a:p>
            <a:pPr marL="0" marR="0" indent="0" algn="just" fontAlgn="base" latinLnBrk="1"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	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button.addEventListener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(“click”, function() { alert(“Three”) });</a:t>
            </a: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557FFE79-1D28-4405-A577-BA4EF85D92D9}"/>
              </a:ext>
            </a:extLst>
          </p:cNvPr>
          <p:cNvSpPr/>
          <p:nvPr/>
        </p:nvSpPr>
        <p:spPr>
          <a:xfrm>
            <a:off x="1731377" y="4581128"/>
            <a:ext cx="360040" cy="3600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9165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8A6B4BCC-3823-4124-A9FC-553987182D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5752" y="3919115"/>
            <a:ext cx="3035437" cy="1808469"/>
          </a:xfrm>
          <a:prstGeom prst="rect">
            <a:avLst/>
          </a:prstGeom>
          <a:ln w="6350">
            <a:solidFill>
              <a:srgbClr val="2379BF"/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이벤트 객체</a:t>
            </a:r>
          </a:p>
        </p:txBody>
      </p:sp>
      <p:sp>
        <p:nvSpPr>
          <p:cNvPr id="12" name="내용 개체 틀 11"/>
          <p:cNvSpPr>
            <a:spLocks noGrp="1"/>
          </p:cNvSpPr>
          <p:nvPr>
            <p:ph sz="quarter" idx="1"/>
          </p:nvPr>
        </p:nvSpPr>
        <p:spPr>
          <a:xfrm>
            <a:off x="1775520" y="1197507"/>
            <a:ext cx="8153400" cy="5040560"/>
          </a:xfrm>
        </p:spPr>
        <p:txBody>
          <a:bodyPr/>
          <a:lstStyle/>
          <a:p>
            <a:r>
              <a:rPr lang="ko-KR" altLang="en-US" dirty="0"/>
              <a:t>이벤트 객체</a:t>
            </a:r>
            <a:r>
              <a:rPr lang="en-US" altLang="ko-KR" dirty="0"/>
              <a:t>(event object)</a:t>
            </a:r>
          </a:p>
          <a:p>
            <a:endParaRPr lang="en-US" altLang="ko-KR" dirty="0"/>
          </a:p>
          <a:p>
            <a:pPr lvl="1"/>
            <a:r>
              <a:rPr lang="ko-KR" altLang="en-US" dirty="0"/>
              <a:t>발생한 이벤트에 관련된 다양한 정보를 담은 객체</a:t>
            </a:r>
            <a:endParaRPr lang="en-US" altLang="ko-KR" dirty="0"/>
          </a:p>
          <a:p>
            <a:pPr lvl="1"/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en-US" altLang="ko-KR" dirty="0" err="1"/>
              <a:t>mousedown</a:t>
            </a:r>
            <a:r>
              <a:rPr lang="en-US" altLang="ko-KR" dirty="0"/>
              <a:t> </a:t>
            </a:r>
            <a:r>
              <a:rPr lang="ko-KR" altLang="en-US" dirty="0"/>
              <a:t>이벤트의 경우</a:t>
            </a:r>
            <a:r>
              <a:rPr lang="en-US" altLang="ko-KR" dirty="0"/>
              <a:t>, </a:t>
            </a:r>
            <a:r>
              <a:rPr lang="ko-KR" altLang="en-US" dirty="0"/>
              <a:t>마우스 좌표와 버튼 번호 등</a:t>
            </a:r>
          </a:p>
          <a:p>
            <a:pPr marL="365760" lvl="1" indent="0">
              <a:buNone/>
            </a:pPr>
            <a:r>
              <a:rPr lang="en-US" altLang="ko-KR" dirty="0"/>
              <a:t>        </a:t>
            </a:r>
            <a:r>
              <a:rPr lang="en-US" altLang="ko-KR" dirty="0" err="1"/>
              <a:t>keydown</a:t>
            </a:r>
            <a:r>
              <a:rPr lang="en-US" altLang="ko-KR" dirty="0"/>
              <a:t> </a:t>
            </a:r>
            <a:r>
              <a:rPr lang="ko-KR" altLang="en-US" dirty="0"/>
              <a:t>이벤트의 경우</a:t>
            </a:r>
            <a:r>
              <a:rPr lang="en-US" altLang="ko-KR" dirty="0"/>
              <a:t>, </a:t>
            </a:r>
            <a:r>
              <a:rPr lang="ko-KR" altLang="en-US" dirty="0"/>
              <a:t>키 </a:t>
            </a:r>
            <a:r>
              <a:rPr lang="en-US" altLang="ko-KR" dirty="0" err="1"/>
              <a:t>코드</a:t>
            </a:r>
            <a:r>
              <a:rPr lang="en-US" altLang="ko-KR" dirty="0"/>
              <a:t> 값 </a:t>
            </a:r>
            <a:r>
              <a:rPr lang="ko-KR" altLang="en-US" dirty="0"/>
              <a:t>등</a:t>
            </a:r>
            <a:endParaRPr lang="en-US" altLang="ko-KR" dirty="0"/>
          </a:p>
          <a:p>
            <a:pPr lvl="1" fontAlgn="base"/>
            <a:r>
              <a:rPr lang="ko-KR" altLang="en-US" dirty="0"/>
              <a:t>이벤트가 처리되고 나면 이벤트 객체 소멸</a:t>
            </a:r>
          </a:p>
          <a:p>
            <a:pPr marL="365760" lvl="1" indent="0">
              <a:buNone/>
            </a:pPr>
            <a:endParaRPr lang="ko-KR" altLang="en-US" dirty="0"/>
          </a:p>
          <a:p>
            <a:pPr lvl="1"/>
            <a:endParaRPr lang="ko-KR" altLang="en-US" dirty="0"/>
          </a:p>
          <a:p>
            <a:pPr lvl="1"/>
            <a:endParaRPr lang="ko-KR" altLang="en-US" dirty="0"/>
          </a:p>
          <a:p>
            <a:pPr lvl="1"/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-8725" y="1036860"/>
            <a:ext cx="533400" cy="244476"/>
          </a:xfrm>
          <a:prstGeom prst="rect">
            <a:avLst/>
          </a:prstGeom>
        </p:spPr>
        <p:txBody>
          <a:bodyPr vert="horz" anchor="ctr" anchorCtr="0">
            <a:normAutofit fontScale="85000" lnSpcReduction="20000"/>
          </a:bodyPr>
          <a:lstStyle>
            <a:defPPr>
              <a:defRPr lang="ko-KR"/>
            </a:defPPr>
            <a:lvl1pPr marL="0" algn="ctr" defTabSz="914400" rtl="0" eaLnBrk="1" latinLnBrk="0" hangingPunct="1">
              <a:defRPr kumimoji="0" sz="1400" b="1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1870596-DAFA-46D2-82A7-2B6B5F8E0EA4}" type="slidenum">
              <a:rPr lang="ko-KR" altLang="en-US" smtClean="0"/>
              <a:pPr/>
              <a:t>30</a:t>
            </a:fld>
            <a:endParaRPr lang="ko-KR" altLang="en-US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949A2E2B-22A7-4A8A-AA47-75F29B4C7B22}"/>
              </a:ext>
            </a:extLst>
          </p:cNvPr>
          <p:cNvGrpSpPr/>
          <p:nvPr/>
        </p:nvGrpSpPr>
        <p:grpSpPr>
          <a:xfrm>
            <a:off x="4731214" y="3815693"/>
            <a:ext cx="4001995" cy="2734165"/>
            <a:chOff x="3207213" y="3815692"/>
            <a:chExt cx="4001995" cy="2734165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43750" y="5342364"/>
              <a:ext cx="212697" cy="307851"/>
            </a:xfrm>
            <a:prstGeom prst="rect">
              <a:avLst/>
            </a:prstGeom>
            <a:solidFill>
              <a:srgbClr val="FF0000"/>
            </a:solidFill>
          </p:spPr>
        </p:pic>
        <p:grpSp>
          <p:nvGrpSpPr>
            <p:cNvPr id="8" name="그룹 7"/>
            <p:cNvGrpSpPr/>
            <p:nvPr/>
          </p:nvGrpSpPr>
          <p:grpSpPr>
            <a:xfrm>
              <a:off x="4121191" y="5615096"/>
              <a:ext cx="720080" cy="934761"/>
              <a:chOff x="3200521" y="4630057"/>
              <a:chExt cx="720080" cy="934761"/>
            </a:xfrm>
          </p:grpSpPr>
          <p:sp>
            <p:nvSpPr>
              <p:cNvPr id="5" name="TextBox 4"/>
              <p:cNvSpPr txBox="1"/>
              <p:nvPr/>
            </p:nvSpPr>
            <p:spPr>
              <a:xfrm>
                <a:off x="3200521" y="4795377"/>
                <a:ext cx="720080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4400" dirty="0">
                    <a:sym typeface="Wingdings" panose="05000000000000000000" pitchFamily="2" charset="2"/>
                  </a:rPr>
                  <a:t></a:t>
                </a:r>
                <a:endParaRPr lang="ko-KR" altLang="en-US" sz="4400" dirty="0"/>
              </a:p>
            </p:txBody>
          </p:sp>
          <p:sp>
            <p:nvSpPr>
              <p:cNvPr id="7" name="자유형 6"/>
              <p:cNvSpPr/>
              <p:nvPr/>
            </p:nvSpPr>
            <p:spPr>
              <a:xfrm>
                <a:off x="3229429" y="4630057"/>
                <a:ext cx="90714" cy="486229"/>
              </a:xfrm>
              <a:custGeom>
                <a:avLst/>
                <a:gdLst>
                  <a:gd name="connsiteX0" fmla="*/ 90714 w 90714"/>
                  <a:gd name="connsiteY0" fmla="*/ 486229 h 486229"/>
                  <a:gd name="connsiteX1" fmla="*/ 29028 w 90714"/>
                  <a:gd name="connsiteY1" fmla="*/ 254000 h 486229"/>
                  <a:gd name="connsiteX2" fmla="*/ 0 w 90714"/>
                  <a:gd name="connsiteY2" fmla="*/ 0 h 4862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0714" h="486229">
                    <a:moveTo>
                      <a:pt x="90714" y="486229"/>
                    </a:moveTo>
                    <a:cubicBezTo>
                      <a:pt x="67430" y="410633"/>
                      <a:pt x="44147" y="335038"/>
                      <a:pt x="29028" y="254000"/>
                    </a:cubicBezTo>
                    <a:cubicBezTo>
                      <a:pt x="13909" y="172962"/>
                      <a:pt x="6048" y="42333"/>
                      <a:pt x="0" y="0"/>
                    </a:cubicBezTo>
                  </a:path>
                </a:pathLst>
              </a:cu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9" name="모서리가 둥근 직사각형 8"/>
            <p:cNvSpPr/>
            <p:nvPr/>
          </p:nvSpPr>
          <p:spPr>
            <a:xfrm>
              <a:off x="5633359" y="3815692"/>
              <a:ext cx="1575849" cy="648072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이벤트 </a:t>
              </a:r>
              <a:r>
                <a:rPr lang="ko-KR" altLang="en-US" sz="1200" dirty="0" err="1">
                  <a:solidFill>
                    <a:schemeClr val="tx1"/>
                  </a:solidFill>
                </a:rPr>
                <a:t>리스너</a:t>
              </a:r>
              <a:endParaRPr lang="en-US" altLang="ko-KR" sz="1200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자바스크립트 코드 </a:t>
              </a:r>
            </a:p>
          </p:txBody>
        </p:sp>
        <p:sp>
          <p:nvSpPr>
            <p:cNvPr id="10" name="포인트가 6개인 별 9"/>
            <p:cNvSpPr/>
            <p:nvPr/>
          </p:nvSpPr>
          <p:spPr>
            <a:xfrm>
              <a:off x="3207213" y="4771751"/>
              <a:ext cx="1271095" cy="720080"/>
            </a:xfrm>
            <a:prstGeom prst="star6">
              <a:avLst>
                <a:gd name="adj" fmla="val 38442"/>
                <a:gd name="hf" fmla="val 115470"/>
              </a:avLst>
            </a:prstGeom>
            <a:solidFill>
              <a:srgbClr val="FFFF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 err="1">
                  <a:solidFill>
                    <a:schemeClr val="tx1"/>
                  </a:solidFill>
                </a:rPr>
                <a:t>mousedown</a:t>
              </a:r>
              <a:endParaRPr lang="en-US" altLang="ko-KR" sz="1100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100" dirty="0">
                  <a:solidFill>
                    <a:schemeClr val="tx1"/>
                  </a:solidFill>
                </a:rPr>
                <a:t>이벤트발생</a:t>
              </a:r>
            </a:p>
          </p:txBody>
        </p:sp>
        <p:sp>
          <p:nvSpPr>
            <p:cNvPr id="11" name="자유형 10"/>
            <p:cNvSpPr/>
            <p:nvPr/>
          </p:nvSpPr>
          <p:spPr>
            <a:xfrm>
              <a:off x="4409223" y="4488932"/>
              <a:ext cx="2007994" cy="682152"/>
            </a:xfrm>
            <a:custGeom>
              <a:avLst/>
              <a:gdLst>
                <a:gd name="connsiteX0" fmla="*/ 0 w 1651223"/>
                <a:gd name="connsiteY0" fmla="*/ 566058 h 578601"/>
                <a:gd name="connsiteX1" fmla="*/ 1378857 w 1651223"/>
                <a:gd name="connsiteY1" fmla="*/ 504372 h 578601"/>
                <a:gd name="connsiteX2" fmla="*/ 1651000 w 1651223"/>
                <a:gd name="connsiteY2" fmla="*/ 0 h 578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51223" h="578601">
                  <a:moveTo>
                    <a:pt x="0" y="566058"/>
                  </a:moveTo>
                  <a:cubicBezTo>
                    <a:pt x="551845" y="582386"/>
                    <a:pt x="1103690" y="598715"/>
                    <a:pt x="1378857" y="504372"/>
                  </a:cubicBezTo>
                  <a:cubicBezTo>
                    <a:pt x="1654024" y="410029"/>
                    <a:pt x="1652512" y="205014"/>
                    <a:pt x="1651000" y="0"/>
                  </a:cubicBezTo>
                </a:path>
              </a:pathLst>
            </a:custGeom>
            <a:noFill/>
            <a:ln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5314845" y="5186241"/>
              <a:ext cx="872062" cy="611180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schemeClr val="tx1"/>
                  </a:solidFill>
                </a:rPr>
                <a:t>마우스 클릭 좌표</a:t>
              </a:r>
              <a:r>
                <a:rPr lang="en-US" altLang="ko-KR" sz="800" dirty="0">
                  <a:solidFill>
                    <a:schemeClr val="tx1"/>
                  </a:solidFill>
                </a:rPr>
                <a:t>,</a:t>
              </a:r>
            </a:p>
            <a:p>
              <a:pPr algn="ctr"/>
              <a:r>
                <a:rPr lang="ko-KR" altLang="en-US" sz="800" dirty="0">
                  <a:solidFill>
                    <a:schemeClr val="tx1"/>
                  </a:solidFill>
                </a:rPr>
                <a:t>버튼 번호</a:t>
              </a:r>
              <a:r>
                <a:rPr lang="en-US" altLang="ko-KR" sz="800" dirty="0">
                  <a:solidFill>
                    <a:schemeClr val="tx1"/>
                  </a:solidFill>
                </a:rPr>
                <a:t>,</a:t>
              </a:r>
            </a:p>
            <a:p>
              <a:pPr algn="ctr"/>
              <a:r>
                <a:rPr lang="ko-KR" altLang="en-US" sz="800" dirty="0" err="1">
                  <a:solidFill>
                    <a:schemeClr val="tx1"/>
                  </a:solidFill>
                </a:rPr>
                <a:t>휠이</a:t>
              </a:r>
              <a:r>
                <a:rPr lang="ko-KR" altLang="en-US" sz="800" dirty="0">
                  <a:solidFill>
                    <a:schemeClr val="tx1"/>
                  </a:solidFill>
                </a:rPr>
                <a:t> 구른 값</a:t>
              </a:r>
              <a:endParaRPr lang="en-US" altLang="ko-KR" sz="800" dirty="0">
                <a:solidFill>
                  <a:schemeClr val="tx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156176" y="5373216"/>
              <a:ext cx="100860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/>
                <a:t>이벤트 객체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939334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이벤트 객체 전달받기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이벤트 객체는 이벤트 </a:t>
            </a:r>
            <a:r>
              <a:rPr lang="ko-KR" altLang="en-US" dirty="0" err="1"/>
              <a:t>리스너</a:t>
            </a:r>
            <a:r>
              <a:rPr lang="ko-KR" altLang="en-US" dirty="0"/>
              <a:t> 함수의 첫 번째 매개변수에 전달</a:t>
            </a:r>
          </a:p>
          <a:p>
            <a:pPr marL="365760" lvl="1" indent="0">
              <a:buNone/>
            </a:pPr>
            <a:r>
              <a:rPr lang="en-US" altLang="ko-KR" dirty="0"/>
              <a:t>1. </a:t>
            </a:r>
            <a:r>
              <a:rPr lang="ko-KR" altLang="en-US" dirty="0"/>
              <a:t>이름을 가진 이벤트 </a:t>
            </a:r>
            <a:r>
              <a:rPr lang="ko-KR" altLang="en-US" dirty="0" err="1"/>
              <a:t>리스너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365760" lvl="1" indent="0">
              <a:buNone/>
            </a:pPr>
            <a:r>
              <a:rPr lang="en-US" altLang="ko-KR" dirty="0"/>
              <a:t>2. </a:t>
            </a:r>
            <a:r>
              <a:rPr lang="ko-KR" altLang="en-US" dirty="0"/>
              <a:t>익명 함수의 경우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365760" lvl="1" indent="0">
              <a:buNone/>
            </a:pPr>
            <a:r>
              <a:rPr lang="en-US" altLang="ko-KR" dirty="0"/>
              <a:t>3. HTML </a:t>
            </a:r>
            <a:r>
              <a:rPr lang="ko-KR" altLang="en-US" dirty="0"/>
              <a:t>태그에 이벤트 </a:t>
            </a:r>
            <a:r>
              <a:rPr lang="ko-KR" altLang="en-US" dirty="0" err="1"/>
              <a:t>리스너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en-US" altLang="ko-KR" sz="1600" b="1" dirty="0"/>
              <a:t>event</a:t>
            </a:r>
            <a:r>
              <a:rPr lang="en-US" altLang="ko-KR" sz="1600" dirty="0"/>
              <a:t> </a:t>
            </a:r>
            <a:r>
              <a:rPr lang="en-US" altLang="ko-KR" sz="1600" dirty="0" err="1"/>
              <a:t>라는</a:t>
            </a:r>
            <a:r>
              <a:rPr lang="en-US" altLang="ko-KR" sz="1600" dirty="0"/>
              <a:t> </a:t>
            </a:r>
            <a:r>
              <a:rPr lang="en-US" altLang="ko-KR" sz="1600" dirty="0" err="1"/>
              <a:t>이름으로</a:t>
            </a:r>
            <a:r>
              <a:rPr lang="en-US" altLang="ko-KR" sz="1600" dirty="0"/>
              <a:t> </a:t>
            </a:r>
            <a:r>
              <a:rPr lang="en-US" altLang="ko-KR" sz="1600" dirty="0" err="1"/>
              <a:t>전달</a:t>
            </a:r>
            <a:endParaRPr lang="en-US" altLang="ko-KR" sz="1600" dirty="0"/>
          </a:p>
          <a:p>
            <a:pPr lvl="2"/>
            <a:endParaRPr lang="ko-KR" altLang="en-US" dirty="0"/>
          </a:p>
          <a:p>
            <a:pPr lvl="2"/>
            <a:endParaRPr lang="ko-KR" altLang="en-US" dirty="0"/>
          </a:p>
          <a:p>
            <a:pPr lvl="2"/>
            <a:endParaRPr lang="ko-KR" altLang="en-US" dirty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-8725" y="1036860"/>
            <a:ext cx="533400" cy="244476"/>
          </a:xfrm>
          <a:prstGeom prst="rect">
            <a:avLst/>
          </a:prstGeom>
        </p:spPr>
        <p:txBody>
          <a:bodyPr vert="horz" anchor="ctr" anchorCtr="0">
            <a:normAutofit fontScale="85000" lnSpcReduction="20000"/>
          </a:bodyPr>
          <a:lstStyle>
            <a:defPPr>
              <a:defRPr lang="ko-KR"/>
            </a:defPPr>
            <a:lvl1pPr marL="0" algn="ctr" defTabSz="914400" rtl="0" eaLnBrk="1" latinLnBrk="0" hangingPunct="1">
              <a:defRPr kumimoji="0" sz="1400" b="1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1870596-DAFA-46D2-82A7-2B6B5F8E0EA4}" type="slidenum">
              <a:rPr lang="ko-KR" altLang="en-US" smtClean="0"/>
              <a:pPr/>
              <a:t>31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3503712" y="1781283"/>
            <a:ext cx="6048672" cy="95410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5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function f(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e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) { //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매개변수 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e</a:t>
            </a:r>
            <a:r>
              <a:rPr lang="ko-KR" altLang="en-US" sz="1400" b="1" kern="0" dirty="0">
                <a:solidFill>
                  <a:srgbClr val="000000"/>
                </a:solidFill>
                <a:latin typeface="+mj-ea"/>
                <a:ea typeface="+mj-ea"/>
              </a:rPr>
              <a:t>에 이벤트 객체 전달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받음</a:t>
            </a:r>
          </a:p>
          <a:p>
            <a:pPr marL="1905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	...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} 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obj.onclick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= f; //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obj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객체의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onclick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ko-KR" altLang="en-US" sz="1400" kern="0" dirty="0" err="1">
                <a:solidFill>
                  <a:srgbClr val="000000"/>
                </a:solidFill>
                <a:latin typeface="+mj-ea"/>
                <a:ea typeface="+mj-ea"/>
              </a:rPr>
              <a:t>리스너로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 함수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f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등록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3575720" y="3270343"/>
            <a:ext cx="6048672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5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obj.onclick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= function(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e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) { //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매개변수 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e</a:t>
            </a:r>
            <a:r>
              <a:rPr lang="ko-KR" altLang="en-US" sz="1400" b="1" kern="0" dirty="0">
                <a:solidFill>
                  <a:srgbClr val="000000"/>
                </a:solidFill>
                <a:latin typeface="+mj-ea"/>
                <a:ea typeface="+mj-ea"/>
              </a:rPr>
              <a:t>에 이벤트 객체 전달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받음</a:t>
            </a:r>
          </a:p>
          <a:p>
            <a:pPr marL="1905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	... 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} 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575720" y="4725144"/>
            <a:ext cx="6048672" cy="138499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5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function f(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e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) {</a:t>
            </a:r>
          </a:p>
          <a:p>
            <a:pPr marL="1905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	... 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}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	...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&lt;button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onclick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=“f(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event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)”&gt;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버튼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&lt;/button&gt; </a:t>
            </a:r>
          </a:p>
          <a:p>
            <a:pPr marL="1905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&lt;div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onclick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=“alert(</a:t>
            </a:r>
            <a:r>
              <a:rPr lang="en-US" altLang="ko-KR" sz="1400" b="1" kern="0" dirty="0" err="1">
                <a:solidFill>
                  <a:srgbClr val="000000"/>
                </a:solidFill>
                <a:latin typeface="+mj-ea"/>
                <a:ea typeface="+mj-ea"/>
              </a:rPr>
              <a:t>event.type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)”&gt;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버튼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&lt;/div&gt; </a:t>
            </a:r>
          </a:p>
        </p:txBody>
      </p:sp>
      <p:sp>
        <p:nvSpPr>
          <p:cNvPr id="12" name="자유형 11"/>
          <p:cNvSpPr/>
          <p:nvPr/>
        </p:nvSpPr>
        <p:spPr>
          <a:xfrm>
            <a:off x="4719336" y="4954585"/>
            <a:ext cx="954685" cy="702365"/>
          </a:xfrm>
          <a:custGeom>
            <a:avLst/>
            <a:gdLst>
              <a:gd name="connsiteX0" fmla="*/ 953835 w 954685"/>
              <a:gd name="connsiteY0" fmla="*/ 702365 h 702365"/>
              <a:gd name="connsiteX1" fmla="*/ 821313 w 954685"/>
              <a:gd name="connsiteY1" fmla="*/ 437322 h 702365"/>
              <a:gd name="connsiteX2" fmla="*/ 123365 w 954685"/>
              <a:gd name="connsiteY2" fmla="*/ 353391 h 702365"/>
              <a:gd name="connsiteX3" fmla="*/ 4096 w 954685"/>
              <a:gd name="connsiteY3" fmla="*/ 0 h 7023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4685" h="702365">
                <a:moveTo>
                  <a:pt x="953835" y="702365"/>
                </a:moveTo>
                <a:cubicBezTo>
                  <a:pt x="956780" y="598924"/>
                  <a:pt x="959725" y="495484"/>
                  <a:pt x="821313" y="437322"/>
                </a:cubicBezTo>
                <a:cubicBezTo>
                  <a:pt x="682901" y="379160"/>
                  <a:pt x="259568" y="426278"/>
                  <a:pt x="123365" y="353391"/>
                </a:cubicBezTo>
                <a:cubicBezTo>
                  <a:pt x="-12838" y="280504"/>
                  <a:pt x="-4371" y="140252"/>
                  <a:pt x="4096" y="0"/>
                </a:cubicBezTo>
              </a:path>
            </a:pathLst>
          </a:custGeom>
          <a:noFill/>
          <a:ln w="12700">
            <a:solidFill>
              <a:srgbClr val="C0000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사각형 설명선 12"/>
          <p:cNvSpPr/>
          <p:nvPr/>
        </p:nvSpPr>
        <p:spPr>
          <a:xfrm>
            <a:off x="6011934" y="5161046"/>
            <a:ext cx="2898550" cy="289441"/>
          </a:xfrm>
          <a:prstGeom prst="wedgeRoundRectCallout">
            <a:avLst>
              <a:gd name="adj1" fmla="val -59277"/>
              <a:gd name="adj2" fmla="val 12965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pPr fontAlgn="base" latinLnBrk="0"/>
            <a:r>
              <a:rPr lang="en-US" altLang="ko-KR" sz="1100" kern="0" dirty="0">
                <a:solidFill>
                  <a:srgbClr val="000000"/>
                </a:solidFill>
                <a:latin typeface="+mj-ea"/>
              </a:rPr>
              <a:t>event </a:t>
            </a:r>
            <a:r>
              <a:rPr lang="ko-KR" altLang="en-US" sz="1100" kern="0" dirty="0">
                <a:solidFill>
                  <a:srgbClr val="000000"/>
                </a:solidFill>
                <a:latin typeface="+mj-ea"/>
              </a:rPr>
              <a:t>라는 이름으로 이벤트 객체 전달받음</a:t>
            </a:r>
          </a:p>
        </p:txBody>
      </p:sp>
    </p:spTree>
    <p:extLst>
      <p:ext uri="{BB962C8B-B14F-4D97-AF65-F5344CB8AC3E}">
        <p14:creationId xmlns:p14="http://schemas.microsoft.com/office/powerpoint/2010/main" val="24216377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A8A73107-6D86-4E4A-BEDB-901FB64C4A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6699" y="4282190"/>
            <a:ext cx="2393818" cy="1394312"/>
          </a:xfrm>
          <a:prstGeom prst="rect">
            <a:avLst/>
          </a:prstGeom>
          <a:ln w="6350">
            <a:solidFill>
              <a:srgbClr val="2379BF"/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9-5 </a:t>
            </a:r>
            <a:r>
              <a:rPr lang="ko-KR" altLang="en-US" dirty="0"/>
              <a:t>이벤트 </a:t>
            </a:r>
            <a:r>
              <a:rPr lang="ko-KR" altLang="en-US" dirty="0" err="1"/>
              <a:t>리스너에서</a:t>
            </a:r>
            <a:r>
              <a:rPr lang="ko-KR" altLang="en-US" dirty="0"/>
              <a:t> 이벤트 객체 전달 받기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62500" lnSpcReduction="20000"/>
          </a:bodyPr>
          <a:lstStyle/>
          <a:p>
            <a:fld id="{01870596-DAFA-46D2-82A7-2B6B5F8E0EA4}" type="slidenum">
              <a:rPr lang="ko-KR" altLang="en-US" smtClean="0"/>
              <a:t>32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1616112" y="1412776"/>
            <a:ext cx="5255411" cy="452431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600" dirty="0"/>
              <a:t>&lt;!DOCTYPE html&gt;</a:t>
            </a:r>
          </a:p>
          <a:p>
            <a:pPr defTabSz="180000"/>
            <a:r>
              <a:rPr lang="en-US" altLang="ko-KR" sz="1600" dirty="0"/>
              <a:t>&lt;html&gt;</a:t>
            </a:r>
          </a:p>
          <a:p>
            <a:pPr defTabSz="180000"/>
            <a:r>
              <a:rPr lang="en-US" altLang="ko-KR" sz="1600" dirty="0"/>
              <a:t>&lt;head&gt;</a:t>
            </a:r>
          </a:p>
          <a:p>
            <a:pPr defTabSz="180000"/>
            <a:r>
              <a:rPr lang="en-US" altLang="ko-KR" sz="1600" dirty="0"/>
              <a:t>&lt;meta charset="</a:t>
            </a:r>
            <a:r>
              <a:rPr lang="en-US" altLang="ko-KR" sz="1600" dirty="0" err="1"/>
              <a:t>utf</a:t>
            </a:r>
            <a:r>
              <a:rPr lang="en-US" altLang="ko-KR" sz="1600" dirty="0"/>
              <a:t>-8"&gt;</a:t>
            </a:r>
          </a:p>
          <a:p>
            <a:pPr defTabSz="180000"/>
            <a:r>
              <a:rPr lang="en-US" altLang="ko-KR" sz="1600" dirty="0"/>
              <a:t>&lt;title&gt;</a:t>
            </a:r>
            <a:r>
              <a:rPr lang="ko-KR" altLang="en-US" sz="1600" dirty="0"/>
              <a:t>이벤트 객체 전달받기</a:t>
            </a:r>
            <a:r>
              <a:rPr lang="en-US" altLang="ko-KR" sz="1600" dirty="0"/>
              <a:t>&lt;/title&gt;</a:t>
            </a:r>
          </a:p>
          <a:p>
            <a:pPr defTabSz="180000"/>
            <a:r>
              <a:rPr lang="en-US" altLang="ko-KR" sz="1600" dirty="0"/>
              <a:t>&lt;/head&gt;</a:t>
            </a:r>
          </a:p>
          <a:p>
            <a:pPr defTabSz="180000"/>
            <a:r>
              <a:rPr lang="en-US" altLang="ko-KR" sz="1600" dirty="0"/>
              <a:t>&lt;body&gt;</a:t>
            </a:r>
          </a:p>
          <a:p>
            <a:pPr defTabSz="180000"/>
            <a:r>
              <a:rPr lang="en-US" altLang="ko-KR" sz="1600" dirty="0"/>
              <a:t>&lt;p id="p"&gt;</a:t>
            </a:r>
            <a:r>
              <a:rPr lang="ko-KR" altLang="en-US" sz="1600" dirty="0"/>
              <a:t>이곳에 마우스를 올려 보세요</a:t>
            </a:r>
            <a:r>
              <a:rPr lang="en-US" altLang="ko-KR" sz="1600" dirty="0"/>
              <a:t>&lt;/p&gt;</a:t>
            </a:r>
          </a:p>
          <a:p>
            <a:pPr defTabSz="180000"/>
            <a:r>
              <a:rPr lang="en-US" altLang="ko-KR" sz="1600" dirty="0"/>
              <a:t>&lt;button </a:t>
            </a:r>
            <a:r>
              <a:rPr lang="en-US" altLang="ko-KR" sz="1600" dirty="0" err="1"/>
              <a:t>onclick</a:t>
            </a:r>
            <a:r>
              <a:rPr lang="en-US" altLang="ko-KR" sz="1600" dirty="0"/>
              <a:t>="</a:t>
            </a:r>
            <a:r>
              <a:rPr lang="en-US" altLang="ko-KR" sz="1600" b="1" dirty="0"/>
              <a:t>f(event)</a:t>
            </a:r>
            <a:r>
              <a:rPr lang="en-US" altLang="ko-KR" sz="1600" dirty="0"/>
              <a:t>"&gt;</a:t>
            </a:r>
            <a:r>
              <a:rPr lang="ko-KR" altLang="en-US" sz="1600" dirty="0"/>
              <a:t>클릭하세요</a:t>
            </a:r>
            <a:r>
              <a:rPr lang="en-US" altLang="ko-KR" sz="1600" dirty="0"/>
              <a:t>&lt;/button&gt;</a:t>
            </a:r>
          </a:p>
          <a:p>
            <a:pPr defTabSz="180000"/>
            <a:r>
              <a:rPr lang="en-US" altLang="ko-KR" sz="1600" dirty="0"/>
              <a:t>&lt;script&gt;</a:t>
            </a:r>
          </a:p>
          <a:p>
            <a:pPr defTabSz="180000"/>
            <a:r>
              <a:rPr lang="en-US" altLang="ko-KR" sz="1600" b="1" dirty="0"/>
              <a:t>function</a:t>
            </a:r>
            <a:r>
              <a:rPr lang="ko-KR" altLang="en-US" sz="1600" b="1" dirty="0"/>
              <a:t> </a:t>
            </a:r>
            <a:r>
              <a:rPr lang="en-US" altLang="ko-KR" sz="1600" b="1" dirty="0"/>
              <a:t>f(e) { // e</a:t>
            </a:r>
            <a:r>
              <a:rPr lang="ko-KR" altLang="en-US" sz="1600" b="1" dirty="0"/>
              <a:t>는 현재 발생한 이벤트 객체</a:t>
            </a:r>
          </a:p>
          <a:p>
            <a:pPr defTabSz="180000"/>
            <a:r>
              <a:rPr lang="en-US" altLang="ko-KR" sz="1600" dirty="0"/>
              <a:t>	alert(</a:t>
            </a:r>
            <a:r>
              <a:rPr lang="en-US" altLang="ko-KR" sz="1600" b="1" dirty="0" err="1"/>
              <a:t>e.type</a:t>
            </a:r>
            <a:r>
              <a:rPr lang="en-US" altLang="ko-KR" sz="1600" dirty="0"/>
              <a:t>); // </a:t>
            </a:r>
            <a:r>
              <a:rPr lang="ko-KR" altLang="en-US" sz="1600" dirty="0"/>
              <a:t>이벤트 종류 출력</a:t>
            </a:r>
          </a:p>
          <a:p>
            <a:pPr defTabSz="180000"/>
            <a:r>
              <a:rPr lang="en-US" altLang="ko-KR" sz="1600" dirty="0"/>
              <a:t>}</a:t>
            </a:r>
          </a:p>
          <a:p>
            <a:pPr defTabSz="180000"/>
            <a:endParaRPr lang="ko-KR" altLang="en-US" sz="1600" dirty="0"/>
          </a:p>
          <a:p>
            <a:pPr defTabSz="180000"/>
            <a:r>
              <a:rPr lang="en-US" altLang="ko-KR" sz="1600" b="1" dirty="0" err="1"/>
              <a:t>document.getElementById</a:t>
            </a:r>
            <a:r>
              <a:rPr lang="en-US" altLang="ko-KR" sz="1600" b="1" dirty="0"/>
              <a:t>("p").</a:t>
            </a:r>
            <a:r>
              <a:rPr lang="en-US" altLang="ko-KR" sz="1600" b="1" dirty="0" err="1"/>
              <a:t>onmouseover</a:t>
            </a:r>
            <a:r>
              <a:rPr lang="en-US" altLang="ko-KR" sz="1600" b="1" dirty="0"/>
              <a:t> = f;</a:t>
            </a:r>
          </a:p>
          <a:p>
            <a:pPr defTabSz="180000"/>
            <a:r>
              <a:rPr lang="en-US" altLang="ko-KR" sz="1600" dirty="0"/>
              <a:t>&lt;/script&gt;</a:t>
            </a:r>
          </a:p>
          <a:p>
            <a:pPr defTabSz="180000"/>
            <a:r>
              <a:rPr lang="en-US" altLang="ko-KR" sz="1600" dirty="0"/>
              <a:t>&lt;/body&gt;</a:t>
            </a:r>
          </a:p>
          <a:p>
            <a:pPr defTabSz="180000"/>
            <a:r>
              <a:rPr lang="en-US" altLang="ko-KR" sz="1600" dirty="0"/>
              <a:t>&lt;/html&gt;</a:t>
            </a:r>
            <a:endParaRPr lang="ko-KR" altLang="en-US" sz="1600" dirty="0"/>
          </a:p>
        </p:txBody>
      </p:sp>
      <p:sp>
        <p:nvSpPr>
          <p:cNvPr id="13" name="타원 12"/>
          <p:cNvSpPr/>
          <p:nvPr/>
        </p:nvSpPr>
        <p:spPr>
          <a:xfrm>
            <a:off x="7410685" y="5204373"/>
            <a:ext cx="368105" cy="298403"/>
          </a:xfrm>
          <a:prstGeom prst="ellipse">
            <a:avLst/>
          </a:prstGeom>
          <a:noFill/>
          <a:ln w="9525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화살표 연결선 15"/>
          <p:cNvCxnSpPr>
            <a:cxnSpLocks/>
            <a:stCxn id="13" idx="5"/>
          </p:cNvCxnSpPr>
          <p:nvPr/>
        </p:nvCxnSpPr>
        <p:spPr>
          <a:xfrm>
            <a:off x="7724881" y="5459076"/>
            <a:ext cx="332646" cy="155135"/>
          </a:xfrm>
          <a:prstGeom prst="straightConnector1">
            <a:avLst/>
          </a:prstGeom>
          <a:ln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>
            <a:extLst>
              <a:ext uri="{FF2B5EF4-FFF2-40B4-BE49-F238E27FC236}">
                <a16:creationId xmlns:a16="http://schemas.microsoft.com/office/drawing/2014/main" id="{2F633269-055C-44F0-B51C-EC407CFD44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8806" y="5143769"/>
            <a:ext cx="2276121" cy="1132284"/>
          </a:xfrm>
          <a:prstGeom prst="rect">
            <a:avLst/>
          </a:prstGeom>
          <a:ln w="6350">
            <a:solidFill>
              <a:schemeClr val="accent6">
                <a:lumMod val="75000"/>
              </a:schemeClr>
            </a:solidFill>
          </a:ln>
        </p:spPr>
      </p:pic>
      <p:grpSp>
        <p:nvGrpSpPr>
          <p:cNvPr id="7" name="그룹 6"/>
          <p:cNvGrpSpPr/>
          <p:nvPr/>
        </p:nvGrpSpPr>
        <p:grpSpPr>
          <a:xfrm>
            <a:off x="7096699" y="1714232"/>
            <a:ext cx="3186352" cy="2218825"/>
            <a:chOff x="5572699" y="1714231"/>
            <a:chExt cx="3186352" cy="221882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30E96841-F15A-4033-92D6-AB1C8EA937E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72699" y="1714231"/>
              <a:ext cx="2393818" cy="1394312"/>
            </a:xfrm>
            <a:prstGeom prst="rect">
              <a:avLst/>
            </a:prstGeom>
            <a:ln w="6350">
              <a:solidFill>
                <a:srgbClr val="2379BF"/>
              </a:solidFill>
            </a:ln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F13877E3-980D-40C4-AFE5-67EFCA9C75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64805" y="2832522"/>
              <a:ext cx="2194246" cy="1100534"/>
            </a:xfrm>
            <a:prstGeom prst="rect">
              <a:avLst/>
            </a:prstGeom>
            <a:ln w="6350">
              <a:solidFill>
                <a:schemeClr val="accent6">
                  <a:lumMod val="75000"/>
                </a:schemeClr>
              </a:solidFill>
            </a:ln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51022" y="2492896"/>
              <a:ext cx="173774" cy="173774"/>
            </a:xfrm>
            <a:prstGeom prst="rect">
              <a:avLst/>
            </a:prstGeom>
          </p:spPr>
        </p:pic>
      </p:grpSp>
      <p:sp>
        <p:nvSpPr>
          <p:cNvPr id="22" name="모서리가 둥근 사각형 설명선 21"/>
          <p:cNvSpPr/>
          <p:nvPr/>
        </p:nvSpPr>
        <p:spPr>
          <a:xfrm>
            <a:off x="8881662" y="1908525"/>
            <a:ext cx="1716791" cy="476726"/>
          </a:xfrm>
          <a:prstGeom prst="wedgeRoundRectCallout">
            <a:avLst>
              <a:gd name="adj1" fmla="val -60479"/>
              <a:gd name="adj2" fmla="val 5546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fontAlgn="base" latinLnBrk="0"/>
            <a:r>
              <a:rPr lang="ko-KR" altLang="en-US" sz="1100" kern="0" dirty="0">
                <a:solidFill>
                  <a:srgbClr val="000000"/>
                </a:solidFill>
                <a:latin typeface="+mj-ea"/>
              </a:rPr>
              <a:t>텍스트 위 아무 곳이나</a:t>
            </a:r>
            <a:endParaRPr lang="en-US" altLang="ko-KR" sz="1100" kern="0" dirty="0">
              <a:solidFill>
                <a:srgbClr val="000000"/>
              </a:solidFill>
              <a:latin typeface="+mj-ea"/>
            </a:endParaRPr>
          </a:p>
          <a:p>
            <a:pPr fontAlgn="base" latinLnBrk="0"/>
            <a:r>
              <a:rPr lang="ko-KR" altLang="en-US" sz="1100" kern="0" dirty="0">
                <a:solidFill>
                  <a:srgbClr val="000000"/>
                </a:solidFill>
                <a:latin typeface="+mj-ea"/>
              </a:rPr>
              <a:t>마우스를 올릴 때</a:t>
            </a:r>
          </a:p>
        </p:txBody>
      </p:sp>
    </p:spTree>
    <p:extLst>
      <p:ext uri="{BB962C8B-B14F-4D97-AF65-F5344CB8AC3E}">
        <p14:creationId xmlns:p14="http://schemas.microsoft.com/office/powerpoint/2010/main" val="10771859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이벤트 객체에 들어 있는 정보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>
          <a:xfrm>
            <a:off x="1631504" y="980728"/>
            <a:ext cx="10081120" cy="5832648"/>
          </a:xfrm>
        </p:spPr>
        <p:txBody>
          <a:bodyPr>
            <a:normAutofit/>
          </a:bodyPr>
          <a:lstStyle/>
          <a:p>
            <a:r>
              <a:rPr lang="ko-KR" altLang="en-US" dirty="0"/>
              <a:t>이벤트 객체에 들어 있는 정보</a:t>
            </a:r>
            <a:endParaRPr lang="en-US" altLang="ko-KR" dirty="0"/>
          </a:p>
          <a:p>
            <a:pPr lvl="1"/>
            <a:r>
              <a:rPr lang="ko-KR" altLang="en-US" dirty="0"/>
              <a:t>현재 발생한 이벤트에 관한 다양한 정보</a:t>
            </a:r>
            <a:endParaRPr lang="en-US" altLang="ko-KR" dirty="0"/>
          </a:p>
          <a:p>
            <a:pPr lvl="2"/>
            <a:r>
              <a:rPr lang="ko-KR" altLang="en-US" dirty="0"/>
              <a:t>이벤트 객체의 프로퍼티와 메소드로 알 수 있음</a:t>
            </a:r>
            <a:endParaRPr lang="en-US" altLang="ko-KR" dirty="0"/>
          </a:p>
          <a:p>
            <a:pPr lvl="2"/>
            <a:endParaRPr lang="en-US" altLang="ko-KR" dirty="0"/>
          </a:p>
          <a:p>
            <a:pPr lvl="1"/>
            <a:r>
              <a:rPr lang="ko-KR" altLang="en-US" dirty="0"/>
              <a:t>이벤트의 종류마다 조금씩 다름</a:t>
            </a:r>
          </a:p>
          <a:p>
            <a:pPr lvl="2"/>
            <a:r>
              <a:rPr lang="ko-KR" altLang="en-US" dirty="0"/>
              <a:t>이벤트 객체의 공통 멤버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target </a:t>
            </a:r>
            <a:r>
              <a:rPr lang="ko-KR" altLang="en-US" dirty="0" err="1"/>
              <a:t>프로퍼티</a:t>
            </a:r>
            <a:endParaRPr lang="en-US" altLang="ko-KR" dirty="0"/>
          </a:p>
          <a:p>
            <a:pPr lvl="2"/>
            <a:r>
              <a:rPr lang="ko-KR" altLang="en-US" dirty="0"/>
              <a:t>이벤트</a:t>
            </a:r>
            <a:r>
              <a:rPr lang="en-US" altLang="ko-KR" dirty="0"/>
              <a:t> </a:t>
            </a:r>
            <a:r>
              <a:rPr lang="ko-KR" altLang="en-US" dirty="0" err="1"/>
              <a:t>타겟</a:t>
            </a:r>
            <a:r>
              <a:rPr lang="ko-KR" altLang="en-US" dirty="0"/>
              <a:t> 객체 가리킴</a:t>
            </a:r>
            <a:endParaRPr lang="en-US" altLang="ko-KR" dirty="0"/>
          </a:p>
          <a:p>
            <a:pPr lvl="2"/>
            <a:r>
              <a:rPr lang="ko-KR" altLang="en-US" dirty="0"/>
              <a:t>이벤트 </a:t>
            </a:r>
            <a:r>
              <a:rPr lang="ko-KR" altLang="en-US" dirty="0" err="1"/>
              <a:t>타겟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이벤트를 유발시킨 </a:t>
            </a:r>
            <a:r>
              <a:rPr lang="en-US" altLang="ko-KR" dirty="0"/>
              <a:t>DOM </a:t>
            </a:r>
            <a:r>
              <a:rPr lang="ko-KR" altLang="en-US" dirty="0"/>
              <a:t>객체</a:t>
            </a:r>
            <a:endParaRPr lang="en-US" altLang="ko-KR" dirty="0"/>
          </a:p>
          <a:p>
            <a:pPr lvl="3"/>
            <a:r>
              <a:rPr lang="en-US" altLang="ko-KR" dirty="0"/>
              <a:t>&lt;button&gt; </a:t>
            </a:r>
            <a:r>
              <a:rPr lang="ko-KR" altLang="en-US" dirty="0"/>
              <a:t>태그의 버튼을 클릭하였으면</a:t>
            </a:r>
            <a:r>
              <a:rPr lang="en-US" altLang="ko-KR" dirty="0"/>
              <a:t>, </a:t>
            </a:r>
            <a:r>
              <a:rPr lang="ko-KR" altLang="en-US" dirty="0"/>
              <a:t>이때 </a:t>
            </a:r>
            <a:r>
              <a:rPr lang="en-US" altLang="ko-KR" dirty="0"/>
              <a:t>click </a:t>
            </a:r>
            <a:r>
              <a:rPr lang="ko-KR" altLang="en-US" dirty="0"/>
              <a:t>이벤트의 이벤트 </a:t>
            </a:r>
            <a:r>
              <a:rPr lang="ko-KR" altLang="en-US" dirty="0" err="1"/>
              <a:t>타겟은</a:t>
            </a:r>
            <a:r>
              <a:rPr lang="ko-KR" altLang="en-US" dirty="0"/>
              <a:t> 버튼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-8725" y="1036860"/>
            <a:ext cx="533400" cy="244476"/>
          </a:xfrm>
          <a:prstGeom prst="rect">
            <a:avLst/>
          </a:prstGeom>
        </p:spPr>
        <p:txBody>
          <a:bodyPr vert="horz" anchor="ctr" anchorCtr="0">
            <a:normAutofit fontScale="85000" lnSpcReduction="20000"/>
          </a:bodyPr>
          <a:lstStyle>
            <a:defPPr>
              <a:defRPr lang="ko-KR"/>
            </a:defPPr>
            <a:lvl1pPr marL="0" algn="ctr" defTabSz="914400" rtl="0" eaLnBrk="1" latinLnBrk="0" hangingPunct="1">
              <a:defRPr kumimoji="0" sz="1400" b="1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1870596-DAFA-46D2-82A7-2B6B5F8E0EA4}" type="slidenum">
              <a:rPr lang="ko-KR" altLang="en-US" smtClean="0"/>
              <a:pPr/>
              <a:t>33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5680" y="3140968"/>
            <a:ext cx="7386947" cy="1944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3398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962089AF-FDBB-4727-B0F2-972C20A67F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9398" y="948378"/>
            <a:ext cx="2699890" cy="2308835"/>
          </a:xfrm>
          <a:prstGeom prst="rect">
            <a:avLst/>
          </a:prstGeom>
          <a:ln w="6350">
            <a:solidFill>
              <a:srgbClr val="2379BF"/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C5A2510-B5F6-4830-84FE-379790ECBF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9398" y="3429000"/>
            <a:ext cx="2699890" cy="2860598"/>
          </a:xfrm>
          <a:prstGeom prst="rect">
            <a:avLst/>
          </a:prstGeom>
          <a:ln w="6350">
            <a:solidFill>
              <a:srgbClr val="2379BF"/>
            </a:solidFill>
          </a:ln>
        </p:spPr>
      </p:pic>
      <p:sp>
        <p:nvSpPr>
          <p:cNvPr id="6" name="직사각형 5"/>
          <p:cNvSpPr/>
          <p:nvPr/>
        </p:nvSpPr>
        <p:spPr>
          <a:xfrm>
            <a:off x="1952073" y="948378"/>
            <a:ext cx="5079766" cy="526297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>
                <a:latin typeface="+mj-lt"/>
              </a:rPr>
              <a:t>&lt;!DOCTYPE html&gt;</a:t>
            </a:r>
          </a:p>
          <a:p>
            <a:pPr defTabSz="180000"/>
            <a:r>
              <a:rPr lang="en-US" altLang="ko-KR" sz="1400" dirty="0">
                <a:latin typeface="+mj-lt"/>
              </a:rPr>
              <a:t>&lt;html&gt;</a:t>
            </a:r>
          </a:p>
          <a:p>
            <a:pPr defTabSz="180000"/>
            <a:r>
              <a:rPr lang="en-US" altLang="ko-KR" sz="1400" dirty="0">
                <a:latin typeface="+mj-lt"/>
              </a:rPr>
              <a:t>&lt;head&gt;</a:t>
            </a:r>
          </a:p>
          <a:p>
            <a:pPr defTabSz="180000"/>
            <a:r>
              <a:rPr lang="en-US" altLang="ko-KR" sz="1400" dirty="0"/>
              <a:t>&lt;meta charset="</a:t>
            </a:r>
            <a:r>
              <a:rPr lang="en-US" altLang="ko-KR" sz="1400" dirty="0" err="1"/>
              <a:t>utf</a:t>
            </a:r>
            <a:r>
              <a:rPr lang="en-US" altLang="ko-KR" sz="1400" dirty="0"/>
              <a:t>-8"&gt;</a:t>
            </a:r>
            <a:endParaRPr lang="en-US" altLang="ko-KR" sz="1400" dirty="0">
              <a:latin typeface="+mj-lt"/>
            </a:endParaRPr>
          </a:p>
          <a:p>
            <a:pPr defTabSz="180000"/>
            <a:r>
              <a:rPr lang="en-US" altLang="ko-KR" sz="1400" dirty="0">
                <a:latin typeface="+mj-lt"/>
              </a:rPr>
              <a:t>&lt;title&gt;</a:t>
            </a:r>
            <a:r>
              <a:rPr lang="ko-KR" altLang="en-US" sz="1400" dirty="0">
                <a:latin typeface="+mj-lt"/>
              </a:rPr>
              <a:t>이벤트 객체 </a:t>
            </a:r>
            <a:r>
              <a:rPr lang="ko-KR" altLang="en-US" sz="1400" dirty="0" err="1">
                <a:latin typeface="+mj-lt"/>
              </a:rPr>
              <a:t>프로퍼티</a:t>
            </a:r>
            <a:r>
              <a:rPr lang="en-US" altLang="ko-KR" sz="1400" dirty="0">
                <a:latin typeface="+mj-lt"/>
              </a:rPr>
              <a:t>&lt;/title&gt;</a:t>
            </a:r>
          </a:p>
          <a:p>
            <a:pPr defTabSz="180000"/>
            <a:r>
              <a:rPr lang="en-US" altLang="ko-KR" sz="1400" dirty="0">
                <a:latin typeface="+mj-lt"/>
              </a:rPr>
              <a:t>&lt;/head&gt;</a:t>
            </a:r>
          </a:p>
          <a:p>
            <a:pPr defTabSz="180000"/>
            <a:r>
              <a:rPr lang="en-US" altLang="ko-KR" sz="1400" dirty="0">
                <a:latin typeface="+mj-lt"/>
              </a:rPr>
              <a:t>&lt;body&gt;</a:t>
            </a:r>
          </a:p>
          <a:p>
            <a:pPr defTabSz="180000"/>
            <a:r>
              <a:rPr lang="en-US" altLang="ko-KR" sz="1400" dirty="0">
                <a:latin typeface="+mj-lt"/>
              </a:rPr>
              <a:t>&lt;h3&gt;</a:t>
            </a:r>
            <a:r>
              <a:rPr lang="ko-KR" altLang="en-US" sz="1400" dirty="0">
                <a:latin typeface="+mj-lt"/>
              </a:rPr>
              <a:t>이벤트 객체의 </a:t>
            </a:r>
            <a:r>
              <a:rPr lang="ko-KR" altLang="en-US" sz="1400" dirty="0" err="1">
                <a:latin typeface="+mj-lt"/>
              </a:rPr>
              <a:t>프로퍼티</a:t>
            </a:r>
            <a:r>
              <a:rPr lang="ko-KR" altLang="en-US" sz="1400" dirty="0">
                <a:latin typeface="+mj-lt"/>
              </a:rPr>
              <a:t> 출력</a:t>
            </a:r>
            <a:r>
              <a:rPr lang="en-US" altLang="ko-KR" sz="1400" dirty="0">
                <a:latin typeface="+mj-lt"/>
              </a:rPr>
              <a:t>&lt;/h3&gt;</a:t>
            </a:r>
          </a:p>
          <a:p>
            <a:pPr defTabSz="180000"/>
            <a:r>
              <a:rPr lang="en-US" altLang="ko-KR" sz="1400" dirty="0">
                <a:latin typeface="+mj-lt"/>
              </a:rPr>
              <a:t>&lt;</a:t>
            </a:r>
            <a:r>
              <a:rPr lang="en-US" altLang="ko-KR" sz="1400" dirty="0" err="1">
                <a:latin typeface="+mj-lt"/>
              </a:rPr>
              <a:t>hr</a:t>
            </a:r>
            <a:r>
              <a:rPr lang="en-US" altLang="ko-KR" sz="1400" dirty="0">
                <a:latin typeface="+mj-lt"/>
              </a:rPr>
              <a:t>&gt;</a:t>
            </a:r>
          </a:p>
          <a:p>
            <a:pPr defTabSz="180000"/>
            <a:r>
              <a:rPr lang="en-US" altLang="ko-KR" sz="1400" dirty="0">
                <a:latin typeface="+mj-lt"/>
              </a:rPr>
              <a:t>&lt;p id="p"&gt;</a:t>
            </a:r>
            <a:r>
              <a:rPr lang="ko-KR" altLang="en-US" sz="1400" dirty="0">
                <a:latin typeface="+mj-lt"/>
              </a:rPr>
              <a:t>버튼을 클릭하면 이벤트 객체를 출력합니다</a:t>
            </a:r>
            <a:r>
              <a:rPr lang="en-US" altLang="ko-KR" sz="1400" dirty="0">
                <a:latin typeface="+mj-lt"/>
              </a:rPr>
              <a:t>.&lt;/p&gt;</a:t>
            </a:r>
          </a:p>
          <a:p>
            <a:pPr defTabSz="180000"/>
            <a:r>
              <a:rPr lang="en-US" altLang="ko-KR" sz="1400" dirty="0">
                <a:latin typeface="+mj-lt"/>
              </a:rPr>
              <a:t>&lt;button </a:t>
            </a:r>
            <a:r>
              <a:rPr lang="en-US" altLang="ko-KR" sz="1400" b="1" dirty="0" err="1">
                <a:latin typeface="+mj-lt"/>
              </a:rPr>
              <a:t>onclick</a:t>
            </a:r>
            <a:r>
              <a:rPr lang="en-US" altLang="ko-KR" sz="1400" b="1" dirty="0">
                <a:latin typeface="+mj-lt"/>
              </a:rPr>
              <a:t>="f(event)"</a:t>
            </a:r>
            <a:r>
              <a:rPr lang="en-US" altLang="ko-KR" sz="1400" dirty="0">
                <a:latin typeface="+mj-lt"/>
              </a:rPr>
              <a:t>&gt;</a:t>
            </a:r>
            <a:r>
              <a:rPr lang="ko-KR" altLang="en-US" sz="1400" dirty="0">
                <a:latin typeface="+mj-lt"/>
              </a:rPr>
              <a:t>클릭하세요</a:t>
            </a:r>
            <a:r>
              <a:rPr lang="en-US" altLang="ko-KR" sz="1400" dirty="0">
                <a:latin typeface="+mj-lt"/>
              </a:rPr>
              <a:t>&lt;/button&gt;</a:t>
            </a:r>
          </a:p>
          <a:p>
            <a:pPr defTabSz="180000"/>
            <a:r>
              <a:rPr lang="en-US" altLang="ko-KR" sz="1400" dirty="0">
                <a:latin typeface="+mj-lt"/>
              </a:rPr>
              <a:t>&lt;script&gt;</a:t>
            </a:r>
          </a:p>
          <a:p>
            <a:pPr defTabSz="180000"/>
            <a:r>
              <a:rPr lang="en-US" altLang="ko-KR" sz="1400" b="1" dirty="0">
                <a:latin typeface="+mj-lt"/>
              </a:rPr>
              <a:t>function</a:t>
            </a:r>
            <a:r>
              <a:rPr lang="ko-KR" altLang="en-US" sz="1400" b="1" dirty="0">
                <a:latin typeface="+mj-lt"/>
              </a:rPr>
              <a:t> </a:t>
            </a:r>
            <a:r>
              <a:rPr lang="en-US" altLang="ko-KR" sz="1400" b="1" dirty="0">
                <a:latin typeface="+mj-lt"/>
              </a:rPr>
              <a:t>f(e)</a:t>
            </a:r>
            <a:r>
              <a:rPr lang="en-US" altLang="ko-KR" sz="1400" dirty="0">
                <a:latin typeface="+mj-lt"/>
              </a:rPr>
              <a:t> { // e</a:t>
            </a:r>
            <a:r>
              <a:rPr lang="ko-KR" altLang="en-US" sz="1400" dirty="0">
                <a:latin typeface="+mj-lt"/>
              </a:rPr>
              <a:t>는 현재 발생한 이벤트 객체</a:t>
            </a:r>
          </a:p>
          <a:p>
            <a:pPr defTabSz="180000"/>
            <a:r>
              <a:rPr lang="en-US" altLang="ko-KR" sz="1400" dirty="0">
                <a:latin typeface="+mj-lt"/>
              </a:rPr>
              <a:t>	let text = "type: " + </a:t>
            </a:r>
            <a:r>
              <a:rPr lang="en-US" altLang="ko-KR" sz="1400" b="1" dirty="0" err="1">
                <a:latin typeface="+mj-lt"/>
              </a:rPr>
              <a:t>e.type</a:t>
            </a:r>
            <a:r>
              <a:rPr lang="en-US" altLang="ko-KR" sz="1400" dirty="0">
                <a:latin typeface="+mj-lt"/>
              </a:rPr>
              <a:t> + "&lt;</a:t>
            </a:r>
            <a:r>
              <a:rPr lang="en-US" altLang="ko-KR" sz="1400" dirty="0" err="1">
                <a:latin typeface="+mj-lt"/>
              </a:rPr>
              <a:t>br</a:t>
            </a:r>
            <a:r>
              <a:rPr lang="en-US" altLang="ko-KR" sz="1400" dirty="0">
                <a:latin typeface="+mj-lt"/>
              </a:rPr>
              <a:t>&gt;" </a:t>
            </a:r>
          </a:p>
          <a:p>
            <a:pPr defTabSz="180000"/>
            <a:r>
              <a:rPr lang="en-US" altLang="ko-KR" sz="1400" dirty="0">
                <a:latin typeface="+mj-lt"/>
              </a:rPr>
              <a:t>					+ "target: " + </a:t>
            </a:r>
            <a:r>
              <a:rPr lang="en-US" altLang="ko-KR" sz="1400" b="1" dirty="0" err="1">
                <a:latin typeface="+mj-lt"/>
              </a:rPr>
              <a:t>e.target</a:t>
            </a:r>
            <a:r>
              <a:rPr lang="en-US" altLang="ko-KR" sz="1400" dirty="0">
                <a:latin typeface="+mj-lt"/>
              </a:rPr>
              <a:t> + "&lt;</a:t>
            </a:r>
            <a:r>
              <a:rPr lang="en-US" altLang="ko-KR" sz="1400" dirty="0" err="1">
                <a:latin typeface="+mj-lt"/>
              </a:rPr>
              <a:t>br</a:t>
            </a:r>
            <a:r>
              <a:rPr lang="en-US" altLang="ko-KR" sz="1400" dirty="0">
                <a:latin typeface="+mj-lt"/>
              </a:rPr>
              <a:t>&gt;"</a:t>
            </a:r>
          </a:p>
          <a:p>
            <a:pPr defTabSz="180000"/>
            <a:r>
              <a:rPr lang="en-US" altLang="ko-KR" sz="1400" dirty="0">
                <a:latin typeface="+mj-lt"/>
              </a:rPr>
              <a:t>					+ "</a:t>
            </a:r>
            <a:r>
              <a:rPr lang="en-US" altLang="ko-KR" sz="1400" dirty="0" err="1">
                <a:latin typeface="+mj-lt"/>
              </a:rPr>
              <a:t>currentTarget</a:t>
            </a:r>
            <a:r>
              <a:rPr lang="en-US" altLang="ko-KR" sz="1400" dirty="0">
                <a:latin typeface="+mj-lt"/>
              </a:rPr>
              <a:t>: " + </a:t>
            </a:r>
            <a:r>
              <a:rPr lang="en-US" altLang="ko-KR" sz="1400" b="1" dirty="0" err="1">
                <a:latin typeface="+mj-lt"/>
              </a:rPr>
              <a:t>e.currentTarget</a:t>
            </a:r>
            <a:r>
              <a:rPr lang="en-US" altLang="ko-KR" sz="1400" dirty="0">
                <a:latin typeface="+mj-lt"/>
              </a:rPr>
              <a:t> + "&lt;</a:t>
            </a:r>
            <a:r>
              <a:rPr lang="en-US" altLang="ko-KR" sz="1400" dirty="0" err="1">
                <a:latin typeface="+mj-lt"/>
              </a:rPr>
              <a:t>br</a:t>
            </a:r>
            <a:r>
              <a:rPr lang="en-US" altLang="ko-KR" sz="1400" dirty="0">
                <a:latin typeface="+mj-lt"/>
              </a:rPr>
              <a:t>&gt;"</a:t>
            </a:r>
          </a:p>
          <a:p>
            <a:pPr defTabSz="180000"/>
            <a:r>
              <a:rPr lang="en-US" altLang="ko-KR" sz="1400" dirty="0">
                <a:latin typeface="+mj-lt"/>
              </a:rPr>
              <a:t>					+ "</a:t>
            </a:r>
            <a:r>
              <a:rPr lang="en-US" altLang="ko-KR" sz="1400" dirty="0" err="1">
                <a:latin typeface="+mj-lt"/>
              </a:rPr>
              <a:t>defaultPrevented</a:t>
            </a:r>
            <a:r>
              <a:rPr lang="en-US" altLang="ko-KR" sz="1400" dirty="0">
                <a:latin typeface="+mj-lt"/>
              </a:rPr>
              <a:t>: " + </a:t>
            </a:r>
            <a:r>
              <a:rPr lang="en-US" altLang="ko-KR" sz="1400" b="1" dirty="0" err="1">
                <a:latin typeface="+mj-lt"/>
              </a:rPr>
              <a:t>e.defaultPrevented</a:t>
            </a:r>
            <a:r>
              <a:rPr lang="en-US" altLang="ko-KR" sz="1400" dirty="0">
                <a:latin typeface="+mj-lt"/>
              </a:rPr>
              <a:t>;</a:t>
            </a:r>
          </a:p>
          <a:p>
            <a:pPr defTabSz="180000"/>
            <a:endParaRPr lang="en-US" altLang="ko-KR" sz="1400" dirty="0">
              <a:latin typeface="+mj-lt"/>
            </a:endParaRPr>
          </a:p>
          <a:p>
            <a:pPr defTabSz="180000"/>
            <a:r>
              <a:rPr lang="en-US" altLang="ko-KR" sz="1400" dirty="0">
                <a:latin typeface="+mj-lt"/>
              </a:rPr>
              <a:t>	let p = </a:t>
            </a:r>
            <a:r>
              <a:rPr lang="en-US" altLang="ko-KR" sz="1400" dirty="0" err="1">
                <a:latin typeface="+mj-lt"/>
              </a:rPr>
              <a:t>document.getElementById</a:t>
            </a:r>
            <a:r>
              <a:rPr lang="en-US" altLang="ko-KR" sz="1400" dirty="0">
                <a:latin typeface="+mj-lt"/>
              </a:rPr>
              <a:t>("p");</a:t>
            </a:r>
          </a:p>
          <a:p>
            <a:pPr defTabSz="180000"/>
            <a:r>
              <a:rPr lang="en-US" altLang="ko-KR" sz="1400" dirty="0">
                <a:latin typeface="+mj-lt"/>
              </a:rPr>
              <a:t>	</a:t>
            </a:r>
            <a:r>
              <a:rPr lang="en-US" altLang="ko-KR" sz="1400" dirty="0" err="1">
                <a:latin typeface="+mj-lt"/>
              </a:rPr>
              <a:t>p.innerHTML</a:t>
            </a:r>
            <a:r>
              <a:rPr lang="en-US" altLang="ko-KR" sz="1400" dirty="0">
                <a:latin typeface="+mj-lt"/>
              </a:rPr>
              <a:t> = text; // </a:t>
            </a:r>
            <a:r>
              <a:rPr lang="ko-KR" altLang="en-US" sz="1400" dirty="0">
                <a:latin typeface="+mj-lt"/>
              </a:rPr>
              <a:t>이벤트 객체의 </a:t>
            </a:r>
            <a:r>
              <a:rPr lang="ko-KR" altLang="en-US" sz="1400" dirty="0" err="1">
                <a:latin typeface="+mj-lt"/>
              </a:rPr>
              <a:t>프로퍼티</a:t>
            </a:r>
            <a:r>
              <a:rPr lang="ko-KR" altLang="en-US" sz="1400" dirty="0">
                <a:latin typeface="+mj-lt"/>
              </a:rPr>
              <a:t> 출력</a:t>
            </a:r>
          </a:p>
          <a:p>
            <a:pPr defTabSz="180000"/>
            <a:r>
              <a:rPr lang="en-US" altLang="ko-KR" sz="1400" dirty="0">
                <a:latin typeface="+mj-lt"/>
              </a:rPr>
              <a:t>}</a:t>
            </a:r>
          </a:p>
          <a:p>
            <a:pPr defTabSz="180000"/>
            <a:r>
              <a:rPr lang="en-US" altLang="ko-KR" sz="1400" dirty="0">
                <a:latin typeface="+mj-lt"/>
              </a:rPr>
              <a:t>&lt;/script&gt;</a:t>
            </a:r>
          </a:p>
          <a:p>
            <a:pPr defTabSz="180000"/>
            <a:r>
              <a:rPr lang="en-US" altLang="ko-KR" sz="1400" dirty="0">
                <a:latin typeface="+mj-lt"/>
              </a:rPr>
              <a:t>&lt;/body&gt;</a:t>
            </a:r>
          </a:p>
          <a:p>
            <a:pPr defTabSz="180000"/>
            <a:r>
              <a:rPr lang="en-US" altLang="ko-KR" sz="1400" dirty="0">
                <a:latin typeface="+mj-lt"/>
              </a:rPr>
              <a:t>&lt;/html&gt;</a:t>
            </a:r>
            <a:endParaRPr lang="ko-KR" altLang="en-US" sz="1400" dirty="0">
              <a:latin typeface="+mj-lt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9-6 </a:t>
            </a:r>
            <a:r>
              <a:rPr lang="ko-KR" altLang="en-US" dirty="0"/>
              <a:t>이벤트 객체의 </a:t>
            </a:r>
            <a:r>
              <a:rPr lang="ko-KR" altLang="en-US" dirty="0" err="1"/>
              <a:t>프로퍼티</a:t>
            </a:r>
            <a:r>
              <a:rPr lang="ko-KR" altLang="en-US" dirty="0"/>
              <a:t> 출력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62500" lnSpcReduction="20000"/>
          </a:bodyPr>
          <a:lstStyle/>
          <a:p>
            <a:fld id="{01870596-DAFA-46D2-82A7-2B6B5F8E0EA4}" type="slidenum">
              <a:rPr lang="ko-KR" altLang="en-US" smtClean="0"/>
              <a:t>34</a:t>
            </a:fld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5749146" y="5339865"/>
            <a:ext cx="1528052" cy="612934"/>
          </a:xfrm>
          <a:prstGeom prst="wedgeRoundRectCallout">
            <a:avLst>
              <a:gd name="adj1" fmla="val 79323"/>
              <a:gd name="adj2" fmla="val 3658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버튼을 클릭하면 </a:t>
            </a:r>
            <a:r>
              <a:rPr lang="en-US" altLang="ko-KR" sz="1000" dirty="0"/>
              <a:t>click </a:t>
            </a:r>
            <a:r>
              <a:rPr lang="ko-KR" altLang="en-US" sz="1000" dirty="0"/>
              <a:t>이벤트 객체의 </a:t>
            </a:r>
            <a:r>
              <a:rPr lang="ko-KR" altLang="en-US" sz="1000" dirty="0" err="1"/>
              <a:t>프로퍼티</a:t>
            </a:r>
            <a:r>
              <a:rPr lang="ko-KR" altLang="en-US" sz="1000" dirty="0"/>
              <a:t> 출력</a:t>
            </a:r>
          </a:p>
        </p:txBody>
      </p:sp>
      <p:sp>
        <p:nvSpPr>
          <p:cNvPr id="8" name="자유형 7"/>
          <p:cNvSpPr/>
          <p:nvPr/>
        </p:nvSpPr>
        <p:spPr>
          <a:xfrm flipH="1">
            <a:off x="7028416" y="5185778"/>
            <a:ext cx="615715" cy="212833"/>
          </a:xfrm>
          <a:custGeom>
            <a:avLst/>
            <a:gdLst>
              <a:gd name="connsiteX0" fmla="*/ 618727 w 618727"/>
              <a:gd name="connsiteY0" fmla="*/ 476546 h 510235"/>
              <a:gd name="connsiteX1" fmla="*/ 2710 w 618727"/>
              <a:gd name="connsiteY1" fmla="*/ 96 h 510235"/>
              <a:gd name="connsiteX2" fmla="*/ 435847 w 618727"/>
              <a:gd name="connsiteY2" fmla="*/ 510235 h 510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18727" h="510235">
                <a:moveTo>
                  <a:pt x="618727" y="476546"/>
                </a:moveTo>
                <a:cubicBezTo>
                  <a:pt x="325958" y="235513"/>
                  <a:pt x="33190" y="-5519"/>
                  <a:pt x="2710" y="96"/>
                </a:cubicBezTo>
                <a:cubicBezTo>
                  <a:pt x="-27770" y="5711"/>
                  <a:pt x="204038" y="257973"/>
                  <a:pt x="435847" y="510235"/>
                </a:cubicBezTo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7716700" y="4725144"/>
            <a:ext cx="2536885" cy="1016212"/>
          </a:xfrm>
          <a:prstGeom prst="roundRect">
            <a:avLst>
              <a:gd name="adj" fmla="val 7330"/>
            </a:avLst>
          </a:prstGeom>
          <a:noFill/>
          <a:ln w="9525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5687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이벤트의 디폴트 행동 취소</a:t>
            </a:r>
            <a:r>
              <a:rPr lang="en-US" altLang="ko-KR" dirty="0"/>
              <a:t>, </a:t>
            </a:r>
            <a:r>
              <a:rPr lang="en-US" altLang="ko-KR" dirty="0" err="1"/>
              <a:t>preventDefault</a:t>
            </a:r>
            <a:r>
              <a:rPr lang="en-US" altLang="ko-KR" dirty="0"/>
              <a:t>()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>
          <a:xfrm>
            <a:off x="2495600" y="980728"/>
            <a:ext cx="9505056" cy="5616624"/>
          </a:xfrm>
        </p:spPr>
        <p:txBody>
          <a:bodyPr>
            <a:normAutofit/>
          </a:bodyPr>
          <a:lstStyle/>
          <a:p>
            <a:r>
              <a:rPr lang="ko-KR" altLang="en-US" dirty="0"/>
              <a:t>이벤트의 디폴트 행동이란</a:t>
            </a:r>
            <a:r>
              <a:rPr lang="en-US" altLang="ko-KR" dirty="0"/>
              <a:t>?</a:t>
            </a:r>
            <a:endParaRPr lang="en-US" altLang="ko-KR" sz="1600" dirty="0"/>
          </a:p>
          <a:p>
            <a:pPr lvl="1"/>
            <a:r>
              <a:rPr lang="ko-KR" altLang="en-US" sz="1600" dirty="0"/>
              <a:t>특정 이벤트에 대한 </a:t>
            </a:r>
            <a:r>
              <a:rPr lang="en-US" altLang="ko-KR" sz="1600" dirty="0"/>
              <a:t>HTML </a:t>
            </a:r>
            <a:r>
              <a:rPr lang="ko-KR" altLang="en-US" sz="1600" dirty="0"/>
              <a:t>태그의 기본 행동</a:t>
            </a:r>
            <a:endParaRPr lang="en-US" altLang="ko-KR" sz="1600" dirty="0"/>
          </a:p>
          <a:p>
            <a:pPr lvl="2"/>
            <a:r>
              <a:rPr lang="en-US" altLang="ko-KR" dirty="0"/>
              <a:t>&lt;a&gt;</a:t>
            </a:r>
            <a:r>
              <a:rPr lang="ko-KR" altLang="en-US" dirty="0"/>
              <a:t>의 </a:t>
            </a:r>
            <a:r>
              <a:rPr lang="en-US" altLang="ko-KR" dirty="0"/>
              <a:t>click </a:t>
            </a:r>
            <a:r>
              <a:rPr lang="ko-KR" altLang="en-US" dirty="0"/>
              <a:t>이벤트의 디폴트 행동 </a:t>
            </a:r>
            <a:r>
              <a:rPr lang="en-US" altLang="ko-KR" dirty="0"/>
              <a:t>: </a:t>
            </a:r>
            <a:r>
              <a:rPr lang="ko-KR" altLang="en-US" dirty="0"/>
              <a:t>웹 페이지 이동</a:t>
            </a:r>
            <a:endParaRPr lang="en-US" altLang="ko-KR" dirty="0"/>
          </a:p>
          <a:p>
            <a:pPr lvl="2"/>
            <a:r>
              <a:rPr lang="en-US" altLang="ko-KR" dirty="0"/>
              <a:t>submit </a:t>
            </a:r>
            <a:r>
              <a:rPr lang="ko-KR" altLang="en-US" dirty="0"/>
              <a:t>버튼의 </a:t>
            </a:r>
            <a:r>
              <a:rPr lang="en-US" altLang="ko-KR" dirty="0"/>
              <a:t>click </a:t>
            </a:r>
            <a:r>
              <a:rPr lang="ko-KR" altLang="en-US" dirty="0"/>
              <a:t>이벤트의 디폴트 행동 </a:t>
            </a:r>
            <a:r>
              <a:rPr lang="en-US" altLang="ko-KR" dirty="0"/>
              <a:t>: </a:t>
            </a:r>
            <a:r>
              <a:rPr lang="ko-KR" altLang="en-US" dirty="0"/>
              <a:t>폼 데이터 전송</a:t>
            </a:r>
            <a:endParaRPr lang="en-US" altLang="ko-KR" dirty="0"/>
          </a:p>
          <a:p>
            <a:pPr lvl="2"/>
            <a:r>
              <a:rPr lang="en-US" altLang="ko-KR" dirty="0"/>
              <a:t>&lt;input type=“checkbox”&gt;</a:t>
            </a:r>
            <a:r>
              <a:rPr lang="ko-KR" altLang="en-US" dirty="0"/>
              <a:t>의 </a:t>
            </a:r>
            <a:r>
              <a:rPr lang="en-US" altLang="ko-KR" dirty="0"/>
              <a:t>click </a:t>
            </a:r>
            <a:r>
              <a:rPr lang="ko-KR" altLang="en-US" dirty="0"/>
              <a:t>이벤트의 디폴트 행동 </a:t>
            </a:r>
            <a:r>
              <a:rPr lang="en-US" altLang="ko-KR" dirty="0"/>
              <a:t>: </a:t>
            </a:r>
            <a:r>
              <a:rPr lang="ko-KR" altLang="en-US" dirty="0"/>
              <a:t>체크박스선택</a:t>
            </a:r>
            <a:endParaRPr lang="en-US" altLang="ko-KR" dirty="0"/>
          </a:p>
          <a:p>
            <a:pPr lvl="2"/>
            <a:endParaRPr lang="en-US" altLang="ko-KR" dirty="0"/>
          </a:p>
          <a:p>
            <a:r>
              <a:rPr lang="ko-KR" altLang="en-US" dirty="0"/>
              <a:t>이벤트의 디폴트 행동을 막는 방법</a:t>
            </a:r>
            <a:endParaRPr lang="en-US" altLang="ko-KR" dirty="0"/>
          </a:p>
          <a:p>
            <a:pPr lvl="1"/>
            <a:r>
              <a:rPr lang="en-US" altLang="ko-KR" dirty="0"/>
              <a:t>1. </a:t>
            </a:r>
            <a:r>
              <a:rPr lang="ko-KR" altLang="en-US" dirty="0"/>
              <a:t>이벤트 </a:t>
            </a:r>
            <a:r>
              <a:rPr lang="ko-KR" altLang="en-US" dirty="0" err="1"/>
              <a:t>리스너에서</a:t>
            </a:r>
            <a:r>
              <a:rPr lang="ko-KR" altLang="en-US" dirty="0"/>
              <a:t> </a:t>
            </a:r>
            <a:r>
              <a:rPr lang="en-US" altLang="ko-KR" dirty="0"/>
              <a:t>false </a:t>
            </a:r>
            <a:r>
              <a:rPr lang="ko-KR" altLang="en-US" dirty="0"/>
              <a:t>리턴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2. </a:t>
            </a:r>
            <a:r>
              <a:rPr lang="ko-KR" altLang="en-US" dirty="0"/>
              <a:t>이벤트 객체의 </a:t>
            </a:r>
            <a:r>
              <a:rPr lang="en-US" altLang="ko-KR" dirty="0" err="1"/>
              <a:t>preventDefault</a:t>
            </a:r>
            <a:r>
              <a:rPr lang="en-US" altLang="ko-KR" dirty="0"/>
              <a:t>() </a:t>
            </a:r>
            <a:r>
              <a:rPr lang="ko-KR" altLang="en-US" dirty="0" err="1"/>
              <a:t>메소드</a:t>
            </a:r>
            <a:r>
              <a:rPr lang="ko-KR" altLang="en-US" dirty="0"/>
              <a:t> 호출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-8725" y="1036860"/>
            <a:ext cx="533400" cy="244476"/>
          </a:xfrm>
          <a:prstGeom prst="rect">
            <a:avLst/>
          </a:prstGeom>
        </p:spPr>
        <p:txBody>
          <a:bodyPr vert="horz" anchor="ctr" anchorCtr="0">
            <a:normAutofit fontScale="85000" lnSpcReduction="20000"/>
          </a:bodyPr>
          <a:lstStyle>
            <a:defPPr>
              <a:defRPr lang="ko-KR"/>
            </a:defPPr>
            <a:lvl1pPr marL="0" algn="ctr" defTabSz="914400" rtl="0" eaLnBrk="1" latinLnBrk="0" hangingPunct="1">
              <a:defRPr kumimoji="0" sz="1400" b="1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1870596-DAFA-46D2-82A7-2B6B5F8E0EA4}" type="slidenum">
              <a:rPr lang="ko-KR" altLang="en-US" smtClean="0"/>
              <a:pPr/>
              <a:t>35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3885675" y="3933056"/>
            <a:ext cx="5838820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5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&lt;a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href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="http://www.naver.com" </a:t>
            </a:r>
            <a:r>
              <a:rPr lang="en-US" altLang="ko-KR" sz="1400" b="1" kern="0" dirty="0" err="1">
                <a:solidFill>
                  <a:srgbClr val="000000"/>
                </a:solidFill>
                <a:latin typeface="+mj-ea"/>
                <a:ea typeface="+mj-ea"/>
              </a:rPr>
              <a:t>onclick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="return false"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&gt;</a:t>
            </a:r>
          </a:p>
          <a:p>
            <a:pPr marL="1905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이동 </a:t>
            </a:r>
            <a:r>
              <a:rPr lang="ko-KR" altLang="en-US" sz="1400" kern="0" dirty="0" err="1">
                <a:solidFill>
                  <a:srgbClr val="000000"/>
                </a:solidFill>
                <a:latin typeface="+mj-ea"/>
                <a:ea typeface="+mj-ea"/>
              </a:rPr>
              <a:t>안되는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 링크</a:t>
            </a:r>
            <a:endParaRPr lang="en-US" altLang="ko-KR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&lt;/a&gt;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3885675" y="5400218"/>
            <a:ext cx="5838820" cy="95410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5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&lt;a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href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="http://www.naver.com" </a:t>
            </a:r>
            <a:r>
              <a:rPr lang="en-US" altLang="ko-KR" sz="1400" b="1" kern="0" dirty="0" err="1">
                <a:solidFill>
                  <a:srgbClr val="000000"/>
                </a:solidFill>
                <a:latin typeface="+mj-ea"/>
                <a:ea typeface="+mj-ea"/>
              </a:rPr>
              <a:t>onclick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="</a:t>
            </a:r>
            <a:r>
              <a:rPr lang="en-US" altLang="ko-KR" sz="1400" b="1" kern="0" dirty="0" err="1">
                <a:solidFill>
                  <a:srgbClr val="000000"/>
                </a:solidFill>
                <a:latin typeface="+mj-ea"/>
                <a:ea typeface="+mj-ea"/>
              </a:rPr>
              <a:t>event.preventDefault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();"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&gt;</a:t>
            </a:r>
          </a:p>
          <a:p>
            <a:pPr marL="1905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이동 </a:t>
            </a:r>
            <a:r>
              <a:rPr lang="ko-KR" altLang="en-US" sz="1400" kern="0" dirty="0" err="1">
                <a:solidFill>
                  <a:srgbClr val="000000"/>
                </a:solidFill>
                <a:latin typeface="+mj-ea"/>
                <a:ea typeface="+mj-ea"/>
              </a:rPr>
              <a:t>안되는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 링크</a:t>
            </a:r>
            <a:endParaRPr lang="en-US" altLang="ko-KR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&lt;/a&gt;</a:t>
            </a:r>
          </a:p>
        </p:txBody>
      </p:sp>
    </p:spTree>
    <p:extLst>
      <p:ext uri="{BB962C8B-B14F-4D97-AF65-F5344CB8AC3E}">
        <p14:creationId xmlns:p14="http://schemas.microsoft.com/office/powerpoint/2010/main" val="39170662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E13A8B6C-FC9E-4C95-8B0E-0D44BD7770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7683" y="1445072"/>
            <a:ext cx="2923593" cy="2401523"/>
          </a:xfrm>
          <a:prstGeom prst="rect">
            <a:avLst/>
          </a:prstGeom>
          <a:ln w="6350">
            <a:solidFill>
              <a:srgbClr val="2379BF"/>
            </a:solidFill>
          </a:ln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324E58FE-7215-4D7D-A310-42ECB7A97B60}"/>
              </a:ext>
            </a:extLst>
          </p:cNvPr>
          <p:cNvGrpSpPr/>
          <p:nvPr/>
        </p:nvGrpSpPr>
        <p:grpSpPr>
          <a:xfrm>
            <a:off x="8256240" y="4149080"/>
            <a:ext cx="3412807" cy="1256980"/>
            <a:chOff x="838200" y="2357437"/>
            <a:chExt cx="5959713" cy="2143125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D4B8AB6A-3153-4CCC-9C0F-68A25E2759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46143"/>
            <a:stretch/>
          </p:blipFill>
          <p:spPr>
            <a:xfrm>
              <a:off x="838200" y="2357437"/>
              <a:ext cx="4021832" cy="2143125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550E64AD-70FD-4B8B-AC65-DA8A215D79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2536"/>
            <a:stretch/>
          </p:blipFill>
          <p:spPr>
            <a:xfrm>
              <a:off x="4000217" y="2357437"/>
              <a:ext cx="2797696" cy="2143125"/>
            </a:xfrm>
            <a:prstGeom prst="rect">
              <a:avLst/>
            </a:prstGeom>
          </p:spPr>
        </p:pic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9-7 </a:t>
            </a:r>
            <a:r>
              <a:rPr lang="ko-KR" altLang="en-US" dirty="0"/>
              <a:t>이벤트의 디폴트 행동 취소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62500" lnSpcReduction="20000"/>
          </a:bodyPr>
          <a:lstStyle/>
          <a:p>
            <a:fld id="{01870596-DAFA-46D2-82A7-2B6B5F8E0EA4}" type="slidenum">
              <a:rPr lang="ko-KR" altLang="en-US" smtClean="0"/>
              <a:t>36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1919536" y="688918"/>
            <a:ext cx="5938352" cy="612475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&lt;!DOCTYPE html&gt;</a:t>
            </a:r>
          </a:p>
          <a:p>
            <a:pPr defTabSz="180000"/>
            <a:r>
              <a:rPr lang="en-US" altLang="ko-KR" sz="1400" dirty="0"/>
              <a:t>&lt;html&gt;&lt;head&gt;&lt;meta charset="</a:t>
            </a:r>
            <a:r>
              <a:rPr lang="en-US" altLang="ko-KR" sz="1400" dirty="0" err="1"/>
              <a:t>utf</a:t>
            </a:r>
            <a:r>
              <a:rPr lang="en-US" altLang="ko-KR" sz="1400" dirty="0"/>
              <a:t>-8"&gt;</a:t>
            </a:r>
          </a:p>
          <a:p>
            <a:pPr defTabSz="180000"/>
            <a:r>
              <a:rPr lang="en-US" altLang="ko-KR" sz="1400" dirty="0"/>
              <a:t>&lt;title&gt;</a:t>
            </a:r>
            <a:r>
              <a:rPr lang="ko-KR" altLang="en-US" sz="1400" dirty="0"/>
              <a:t>이벤트의 디폴트 행동 취소</a:t>
            </a:r>
            <a:r>
              <a:rPr lang="en-US" altLang="ko-KR" sz="1400" dirty="0"/>
              <a:t>&lt;/title&gt;</a:t>
            </a:r>
          </a:p>
          <a:p>
            <a:pPr defTabSz="180000"/>
            <a:r>
              <a:rPr lang="en-US" altLang="ko-KR" sz="1400" dirty="0"/>
              <a:t>&lt;script&gt;</a:t>
            </a:r>
          </a:p>
          <a:p>
            <a:pPr defTabSz="180000"/>
            <a:r>
              <a:rPr lang="en-US" altLang="ko-KR" sz="1400" b="1" dirty="0"/>
              <a:t>function query() {</a:t>
            </a:r>
          </a:p>
          <a:p>
            <a:pPr defTabSz="180000"/>
            <a:r>
              <a:rPr lang="en-US" altLang="ko-KR" sz="1400" b="1" dirty="0"/>
              <a:t>	let</a:t>
            </a:r>
            <a:r>
              <a:rPr lang="ko-KR" altLang="en-US" sz="1400" b="1" dirty="0"/>
              <a:t> </a:t>
            </a:r>
            <a:r>
              <a:rPr lang="en-US" altLang="ko-KR" sz="1400" b="1" dirty="0"/>
              <a:t>ret = confirm("</a:t>
            </a:r>
            <a:r>
              <a:rPr lang="ko-KR" altLang="en-US" sz="1400" b="1" dirty="0" err="1"/>
              <a:t>네이버로</a:t>
            </a:r>
            <a:r>
              <a:rPr lang="ko-KR" altLang="en-US" sz="1400" b="1" dirty="0"/>
              <a:t> 이동하시겠습니까</a:t>
            </a:r>
            <a:r>
              <a:rPr lang="en-US" altLang="ko-KR" sz="1400" b="1" dirty="0"/>
              <a:t>?");</a:t>
            </a:r>
          </a:p>
          <a:p>
            <a:pPr defTabSz="180000"/>
            <a:r>
              <a:rPr lang="en-US" altLang="ko-KR" sz="1400" b="1" dirty="0"/>
              <a:t>	return ret; </a:t>
            </a:r>
            <a:r>
              <a:rPr lang="en-US" altLang="ko-KR" sz="1400" dirty="0"/>
              <a:t>// confirm()</a:t>
            </a:r>
            <a:r>
              <a:rPr lang="ko-KR" altLang="en-US" sz="1400" dirty="0"/>
              <a:t>의 리턴 값은 </a:t>
            </a:r>
            <a:r>
              <a:rPr lang="en-US" altLang="ko-KR" sz="1400" dirty="0"/>
              <a:t>true </a:t>
            </a:r>
            <a:r>
              <a:rPr lang="ko-KR" altLang="en-US" sz="1400" dirty="0"/>
              <a:t>또는 </a:t>
            </a:r>
            <a:r>
              <a:rPr lang="en-US" altLang="ko-KR" sz="1400" dirty="0"/>
              <a:t>false </a:t>
            </a:r>
          </a:p>
          <a:p>
            <a:pPr defTabSz="180000"/>
            <a:r>
              <a:rPr lang="en-US" altLang="ko-KR" sz="1400" b="1" dirty="0"/>
              <a:t>}</a:t>
            </a:r>
          </a:p>
          <a:p>
            <a:pPr defTabSz="180000"/>
            <a:endParaRPr lang="ko-KR" altLang="en-US" sz="1400" dirty="0"/>
          </a:p>
          <a:p>
            <a:pPr defTabSz="180000"/>
            <a:r>
              <a:rPr lang="en-US" altLang="ko-KR" sz="1400" b="1" dirty="0"/>
              <a:t>function </a:t>
            </a:r>
            <a:r>
              <a:rPr lang="en-US" altLang="ko-KR" sz="1400" b="1" dirty="0" err="1"/>
              <a:t>noAction</a:t>
            </a:r>
            <a:r>
              <a:rPr lang="en-US" altLang="ko-KR" sz="1400" b="1" dirty="0"/>
              <a:t>(e) {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b="1" dirty="0" err="1"/>
              <a:t>e.preventDefault</a:t>
            </a:r>
            <a:r>
              <a:rPr lang="en-US" altLang="ko-KR" sz="1400" b="1" dirty="0"/>
              <a:t>(); </a:t>
            </a:r>
            <a:r>
              <a:rPr lang="en-US" altLang="ko-KR" sz="1400" dirty="0"/>
              <a:t>// </a:t>
            </a:r>
            <a:r>
              <a:rPr lang="ko-KR" altLang="en-US" sz="1400" dirty="0"/>
              <a:t>이벤트의 디폴트 행동 강제취소</a:t>
            </a:r>
          </a:p>
          <a:p>
            <a:pPr defTabSz="180000"/>
            <a:r>
              <a:rPr lang="en-US" altLang="ko-KR" sz="1400" dirty="0"/>
              <a:t>}</a:t>
            </a:r>
          </a:p>
          <a:p>
            <a:pPr defTabSz="180000"/>
            <a:r>
              <a:rPr lang="en-US" altLang="ko-KR" sz="1400" dirty="0"/>
              <a:t>&lt;/script&gt;</a:t>
            </a:r>
          </a:p>
          <a:p>
            <a:pPr defTabSz="180000"/>
            <a:r>
              <a:rPr lang="en-US" altLang="ko-KR" sz="1400" dirty="0"/>
              <a:t>&lt;/head&gt;</a:t>
            </a:r>
          </a:p>
          <a:p>
            <a:pPr defTabSz="180000"/>
            <a:r>
              <a:rPr lang="en-US" altLang="ko-KR" sz="1400" dirty="0"/>
              <a:t>&lt;body&gt;</a:t>
            </a:r>
          </a:p>
          <a:p>
            <a:pPr defTabSz="180000"/>
            <a:r>
              <a:rPr lang="en-US" altLang="ko-KR" sz="1400" dirty="0"/>
              <a:t>&lt;h3&gt;</a:t>
            </a:r>
            <a:r>
              <a:rPr lang="ko-KR" altLang="en-US" sz="1400" dirty="0"/>
              <a:t>이벤트의 디폴트 행동 취소</a:t>
            </a:r>
            <a:r>
              <a:rPr lang="en-US" altLang="ko-KR" sz="1400" dirty="0"/>
              <a:t>&lt;/h3&gt;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&lt;a </a:t>
            </a:r>
            <a:r>
              <a:rPr lang="en-US" altLang="ko-KR" sz="1400" dirty="0" err="1"/>
              <a:t>href</a:t>
            </a:r>
            <a:r>
              <a:rPr lang="en-US" altLang="ko-KR" sz="1400" dirty="0"/>
              <a:t>="http://www.naver.com" 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b="1" dirty="0" err="1"/>
              <a:t>onclick</a:t>
            </a:r>
            <a:r>
              <a:rPr lang="en-US" altLang="ko-KR" sz="1400" b="1" dirty="0"/>
              <a:t>="return query()"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	</a:t>
            </a:r>
            <a:r>
              <a:rPr lang="ko-KR" altLang="en-US" sz="1400" dirty="0" err="1"/>
              <a:t>네이버로</a:t>
            </a:r>
            <a:r>
              <a:rPr lang="ko-KR" altLang="en-US" sz="1400" dirty="0"/>
              <a:t> 이동할 지 물어보는 링크</a:t>
            </a:r>
            <a:r>
              <a:rPr lang="en-US" altLang="ko-KR" sz="1400" dirty="0"/>
              <a:t>&lt;/a&gt;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&lt;form&gt;</a:t>
            </a:r>
          </a:p>
          <a:p>
            <a:pPr defTabSz="180000"/>
            <a:r>
              <a:rPr lang="en-US" altLang="ko-KR" sz="1400" dirty="0"/>
              <a:t>	&lt;input type="checkbox"&gt;</a:t>
            </a:r>
            <a:r>
              <a:rPr lang="ko-KR" altLang="en-US" sz="1400" dirty="0"/>
              <a:t>빵</a:t>
            </a:r>
            <a:r>
              <a:rPr lang="en-US" altLang="ko-KR" sz="1400" dirty="0"/>
              <a:t>(</a:t>
            </a:r>
            <a:r>
              <a:rPr lang="ko-KR" altLang="en-US" sz="1400" dirty="0"/>
              <a:t>체크 됨</a:t>
            </a:r>
            <a:r>
              <a:rPr lang="en-US" altLang="ko-KR" sz="1400" dirty="0"/>
              <a:t>)&lt;</a:t>
            </a:r>
            <a:r>
              <a:rPr lang="en-US" altLang="ko-KR" sz="1400" dirty="0" err="1"/>
              <a:t>br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	&lt;input type="checkbox"</a:t>
            </a:r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b="1" dirty="0" err="1"/>
              <a:t>onclick</a:t>
            </a:r>
            <a:r>
              <a:rPr lang="en-US" altLang="ko-KR" sz="1400" b="1" dirty="0"/>
              <a:t>="</a:t>
            </a:r>
            <a:r>
              <a:rPr lang="en-US" altLang="ko-KR" sz="1400" b="1" dirty="0" err="1"/>
              <a:t>noAction</a:t>
            </a:r>
            <a:r>
              <a:rPr lang="en-US" altLang="ko-KR" sz="1400" b="1" dirty="0"/>
              <a:t>(event)"</a:t>
            </a:r>
            <a:r>
              <a:rPr lang="en-US" altLang="ko-KR" sz="1400" dirty="0"/>
              <a:t>&gt;</a:t>
            </a:r>
            <a:r>
              <a:rPr lang="ko-KR" altLang="en-US" sz="1400" dirty="0"/>
              <a:t>술</a:t>
            </a:r>
            <a:r>
              <a:rPr lang="en-US" altLang="ko-KR" sz="1400" dirty="0"/>
              <a:t>(</a:t>
            </a:r>
            <a:r>
              <a:rPr lang="ko-KR" altLang="en-US" sz="1400" dirty="0"/>
              <a:t>체크 안됨</a:t>
            </a:r>
            <a:r>
              <a:rPr lang="en-US" altLang="ko-KR" sz="1400" dirty="0"/>
              <a:t>)</a:t>
            </a:r>
          </a:p>
          <a:p>
            <a:pPr defTabSz="180000"/>
            <a:r>
              <a:rPr lang="en-US" altLang="ko-KR" sz="1400" dirty="0"/>
              <a:t>&lt;/form&gt;</a:t>
            </a:r>
          </a:p>
          <a:p>
            <a:pPr defTabSz="180000"/>
            <a:r>
              <a:rPr lang="en-US" altLang="ko-KR" sz="1400" dirty="0"/>
              <a:t>&lt;/body&gt;</a:t>
            </a:r>
          </a:p>
          <a:p>
            <a:pPr defTabSz="180000"/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  <p:sp>
        <p:nvSpPr>
          <p:cNvPr id="9" name="TextBox 8"/>
          <p:cNvSpPr txBox="1"/>
          <p:nvPr/>
        </p:nvSpPr>
        <p:spPr>
          <a:xfrm>
            <a:off x="10100520" y="5549528"/>
            <a:ext cx="1656184" cy="442674"/>
          </a:xfrm>
          <a:prstGeom prst="wedgeRoundRectCallout">
            <a:avLst>
              <a:gd name="adj1" fmla="val 15736"/>
              <a:gd name="adj2" fmla="val -13205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취소 버튼을 누르면</a:t>
            </a:r>
            <a:endParaRPr lang="en-US" altLang="ko-KR" sz="1000" dirty="0"/>
          </a:p>
          <a:p>
            <a:r>
              <a:rPr lang="ko-KR" altLang="en-US" sz="1000" dirty="0"/>
              <a:t> </a:t>
            </a:r>
            <a:r>
              <a:rPr lang="ko-KR" altLang="en-US" sz="1000" dirty="0" err="1"/>
              <a:t>네이버로</a:t>
            </a:r>
            <a:r>
              <a:rPr lang="ko-KR" altLang="en-US" sz="1000" dirty="0"/>
              <a:t> 이동하지 않음</a:t>
            </a:r>
          </a:p>
        </p:txBody>
      </p:sp>
      <p:sp>
        <p:nvSpPr>
          <p:cNvPr id="5" name="자유형 4"/>
          <p:cNvSpPr/>
          <p:nvPr/>
        </p:nvSpPr>
        <p:spPr>
          <a:xfrm>
            <a:off x="10070334" y="2955280"/>
            <a:ext cx="334284" cy="1193800"/>
          </a:xfrm>
          <a:custGeom>
            <a:avLst/>
            <a:gdLst>
              <a:gd name="connsiteX0" fmla="*/ 0 w 334284"/>
              <a:gd name="connsiteY0" fmla="*/ 0 h 1193800"/>
              <a:gd name="connsiteX1" fmla="*/ 287867 w 334284"/>
              <a:gd name="connsiteY1" fmla="*/ 635000 h 1193800"/>
              <a:gd name="connsiteX2" fmla="*/ 330200 w 334284"/>
              <a:gd name="connsiteY2" fmla="*/ 1193800 h 1193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34284" h="1193800">
                <a:moveTo>
                  <a:pt x="0" y="0"/>
                </a:moveTo>
                <a:cubicBezTo>
                  <a:pt x="116417" y="218016"/>
                  <a:pt x="232834" y="436033"/>
                  <a:pt x="287867" y="635000"/>
                </a:cubicBezTo>
                <a:cubicBezTo>
                  <a:pt x="342900" y="833967"/>
                  <a:pt x="336550" y="1013883"/>
                  <a:pt x="330200" y="1193800"/>
                </a:cubicBezTo>
              </a:path>
            </a:pathLst>
          </a:custGeom>
          <a:noFill/>
          <a:ln w="9525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89453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이벤트 흐름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>
          <a:xfrm>
            <a:off x="1631504" y="980728"/>
            <a:ext cx="10153128" cy="5400600"/>
          </a:xfrm>
        </p:spPr>
        <p:txBody>
          <a:bodyPr>
            <a:normAutofit/>
          </a:bodyPr>
          <a:lstStyle/>
          <a:p>
            <a:r>
              <a:rPr lang="ko-KR" altLang="en-US" dirty="0"/>
              <a:t>이벤트 흐름이란</a:t>
            </a:r>
            <a:r>
              <a:rPr lang="en-US" altLang="ko-KR" dirty="0"/>
              <a:t>?</a:t>
            </a:r>
          </a:p>
          <a:p>
            <a:pPr lvl="1"/>
            <a:r>
              <a:rPr lang="ko-KR" altLang="en-US" dirty="0"/>
              <a:t>이벤트가 발생하면 </a:t>
            </a:r>
            <a:r>
              <a:rPr lang="en-US" altLang="ko-KR" dirty="0"/>
              <a:t>window </a:t>
            </a:r>
            <a:r>
              <a:rPr lang="ko-KR" altLang="en-US" dirty="0"/>
              <a:t>객체에 먼저 도달하고</a:t>
            </a:r>
            <a:r>
              <a:rPr lang="en-US" altLang="ko-KR" dirty="0"/>
              <a:t>, DOM </a:t>
            </a:r>
            <a:r>
              <a:rPr lang="ko-KR" altLang="en-US" dirty="0" err="1"/>
              <a:t>트리를</a:t>
            </a:r>
            <a:r>
              <a:rPr lang="ko-KR" altLang="en-US" dirty="0"/>
              <a:t> 따라 이벤트 </a:t>
            </a:r>
            <a:r>
              <a:rPr lang="ko-KR" altLang="en-US" dirty="0" err="1"/>
              <a:t>타겟에</a:t>
            </a:r>
            <a:r>
              <a:rPr lang="ko-KR" altLang="en-US" dirty="0"/>
              <a:t> 도착하고</a:t>
            </a:r>
            <a:r>
              <a:rPr lang="en-US" altLang="ko-KR" dirty="0"/>
              <a:t>, </a:t>
            </a:r>
            <a:r>
              <a:rPr lang="ko-KR" altLang="en-US" dirty="0"/>
              <a:t>다시 반대 방향으로 흘러 </a:t>
            </a:r>
            <a:r>
              <a:rPr lang="en-US" altLang="ko-KR" dirty="0"/>
              <a:t>window </a:t>
            </a:r>
            <a:r>
              <a:rPr lang="ko-KR" altLang="en-US" dirty="0"/>
              <a:t>객체에 도달한 다음 사라지는 과정</a:t>
            </a:r>
            <a:endParaRPr lang="en-US" altLang="ko-KR" dirty="0"/>
          </a:p>
          <a:p>
            <a:pPr lvl="1"/>
            <a:endParaRPr lang="en-US" altLang="ko-KR" sz="900" dirty="0"/>
          </a:p>
          <a:p>
            <a:r>
              <a:rPr lang="ko-KR" altLang="en-US" dirty="0"/>
              <a:t>이벤트가 흘러가는 과정</a:t>
            </a:r>
            <a:endParaRPr lang="en-US" altLang="ko-KR" dirty="0"/>
          </a:p>
          <a:p>
            <a:pPr lvl="1"/>
            <a:r>
              <a:rPr lang="ko-KR" altLang="en-US" dirty="0" err="1"/>
              <a:t>캡쳐</a:t>
            </a:r>
            <a:r>
              <a:rPr lang="ko-KR" altLang="en-US" dirty="0"/>
              <a:t> 단계</a:t>
            </a:r>
            <a:r>
              <a:rPr lang="en-US" altLang="ko-KR" dirty="0"/>
              <a:t>(capturing phase) </a:t>
            </a:r>
          </a:p>
          <a:p>
            <a:pPr lvl="2"/>
            <a:r>
              <a:rPr lang="ko-KR" altLang="en-US" dirty="0"/>
              <a:t>이벤트가 </a:t>
            </a:r>
            <a:r>
              <a:rPr lang="en-US" altLang="ko-KR" dirty="0"/>
              <a:t>window </a:t>
            </a:r>
            <a:r>
              <a:rPr lang="ko-KR" altLang="en-US" dirty="0"/>
              <a:t>객체에서 중간의 모든 </a:t>
            </a:r>
            <a:r>
              <a:rPr lang="en-US" altLang="ko-KR" dirty="0"/>
              <a:t>DOM </a:t>
            </a:r>
            <a:r>
              <a:rPr lang="ko-KR" altLang="en-US" dirty="0"/>
              <a:t>객체를 거쳐 </a:t>
            </a:r>
            <a:r>
              <a:rPr lang="ko-KR" altLang="en-US" dirty="0" err="1"/>
              <a:t>타겟</a:t>
            </a:r>
            <a:r>
              <a:rPr lang="en-US" altLang="ko-KR" dirty="0"/>
              <a:t> </a:t>
            </a:r>
            <a:r>
              <a:rPr lang="ko-KR" altLang="en-US" dirty="0"/>
              <a:t>객체에 전달되는 과정</a:t>
            </a:r>
            <a:endParaRPr lang="en-US" altLang="ko-KR" dirty="0"/>
          </a:p>
          <a:p>
            <a:pPr lvl="2"/>
            <a:r>
              <a:rPr lang="ko-KR" altLang="en-US" dirty="0"/>
              <a:t>이벤트가 거쳐가는 모든 </a:t>
            </a:r>
            <a:r>
              <a:rPr lang="en-US" altLang="ko-KR" dirty="0"/>
              <a:t>DOM </a:t>
            </a:r>
            <a:r>
              <a:rPr lang="ko-KR" altLang="en-US" dirty="0"/>
              <a:t>객체</a:t>
            </a:r>
            <a:r>
              <a:rPr lang="en-US" altLang="ko-KR" dirty="0"/>
              <a:t>(window</a:t>
            </a:r>
            <a:r>
              <a:rPr lang="ko-KR" altLang="en-US" dirty="0"/>
              <a:t>포함</a:t>
            </a:r>
            <a:r>
              <a:rPr lang="en-US" altLang="ko-KR" dirty="0"/>
              <a:t>)</a:t>
            </a:r>
            <a:r>
              <a:rPr lang="ko-KR" altLang="en-US" dirty="0"/>
              <a:t>의 이벤트 </a:t>
            </a:r>
            <a:r>
              <a:rPr lang="ko-KR" altLang="en-US" dirty="0" err="1"/>
              <a:t>리스너</a:t>
            </a:r>
            <a:r>
              <a:rPr lang="ko-KR" altLang="en-US" dirty="0"/>
              <a:t> 실행 </a:t>
            </a:r>
            <a:endParaRPr lang="en-US" altLang="ko-KR" dirty="0"/>
          </a:p>
          <a:p>
            <a:pPr lvl="2"/>
            <a:endParaRPr lang="en-US" altLang="ko-KR" dirty="0"/>
          </a:p>
          <a:p>
            <a:pPr lvl="1"/>
            <a:r>
              <a:rPr lang="ko-KR" altLang="en-US" dirty="0"/>
              <a:t>버블 단계</a:t>
            </a:r>
            <a:r>
              <a:rPr lang="en-US" altLang="ko-KR" dirty="0"/>
              <a:t>(bubbling phase) </a:t>
            </a:r>
          </a:p>
          <a:p>
            <a:pPr lvl="2"/>
            <a:r>
              <a:rPr lang="ko-KR" altLang="en-US" dirty="0"/>
              <a:t>이벤트가 </a:t>
            </a:r>
            <a:r>
              <a:rPr lang="ko-KR" altLang="en-US" dirty="0" err="1"/>
              <a:t>타겟에서</a:t>
            </a:r>
            <a:r>
              <a:rPr lang="ko-KR" altLang="en-US" dirty="0"/>
              <a:t> 중간의 모든 </a:t>
            </a:r>
            <a:r>
              <a:rPr lang="en-US" altLang="ko-KR" dirty="0"/>
              <a:t>DOM </a:t>
            </a:r>
            <a:r>
              <a:rPr lang="ko-KR" altLang="en-US" dirty="0"/>
              <a:t>객체를 거쳐</a:t>
            </a:r>
            <a:r>
              <a:rPr lang="en-US" altLang="ko-KR" dirty="0"/>
              <a:t> window </a:t>
            </a:r>
            <a:r>
              <a:rPr lang="ko-KR" altLang="en-US" dirty="0"/>
              <a:t>객체에 전달되는 과정 </a:t>
            </a:r>
            <a:endParaRPr lang="en-US" altLang="ko-KR" dirty="0"/>
          </a:p>
          <a:p>
            <a:pPr lvl="2"/>
            <a:r>
              <a:rPr lang="ko-KR" altLang="en-US" dirty="0"/>
              <a:t>이벤트가 거쳐가는 모든 </a:t>
            </a:r>
            <a:r>
              <a:rPr lang="en-US" altLang="ko-KR" dirty="0"/>
              <a:t>DOM </a:t>
            </a:r>
            <a:r>
              <a:rPr lang="ko-KR" altLang="en-US" dirty="0"/>
              <a:t>객체</a:t>
            </a:r>
            <a:r>
              <a:rPr lang="en-US" altLang="ko-KR" dirty="0"/>
              <a:t>(window</a:t>
            </a:r>
            <a:r>
              <a:rPr lang="ko-KR" altLang="en-US" dirty="0"/>
              <a:t>포함</a:t>
            </a:r>
            <a:r>
              <a:rPr lang="en-US" altLang="ko-KR" dirty="0"/>
              <a:t>)</a:t>
            </a:r>
            <a:r>
              <a:rPr lang="ko-KR" altLang="en-US" dirty="0"/>
              <a:t>의 이벤트 </a:t>
            </a:r>
            <a:r>
              <a:rPr lang="ko-KR" altLang="en-US" dirty="0" err="1"/>
              <a:t>리스너</a:t>
            </a:r>
            <a:r>
              <a:rPr lang="ko-KR" altLang="en-US" dirty="0"/>
              <a:t> 실행 </a:t>
            </a:r>
            <a:endParaRPr lang="en-US" altLang="ko-KR" dirty="0"/>
          </a:p>
          <a:p>
            <a:endParaRPr lang="en-US" altLang="ko-KR" sz="900" dirty="0"/>
          </a:p>
          <a:p>
            <a:r>
              <a:rPr lang="en-US" altLang="ko-KR" dirty="0"/>
              <a:t>DOM </a:t>
            </a:r>
            <a:r>
              <a:rPr lang="ko-KR" altLang="en-US" dirty="0"/>
              <a:t>객체에는 </a:t>
            </a:r>
            <a:r>
              <a:rPr lang="ko-KR" altLang="en-US" dirty="0" err="1"/>
              <a:t>캡쳐</a:t>
            </a:r>
            <a:r>
              <a:rPr lang="ko-KR" altLang="en-US" dirty="0"/>
              <a:t> </a:t>
            </a:r>
            <a:r>
              <a:rPr lang="ko-KR" altLang="en-US" dirty="0" err="1"/>
              <a:t>리스너와</a:t>
            </a:r>
            <a:r>
              <a:rPr lang="ko-KR" altLang="en-US" dirty="0"/>
              <a:t> 버블 </a:t>
            </a:r>
            <a:r>
              <a:rPr lang="ko-KR" altLang="en-US" dirty="0" err="1"/>
              <a:t>리스너</a:t>
            </a:r>
            <a:r>
              <a:rPr lang="ko-KR" altLang="en-US" dirty="0"/>
              <a:t> 두 개 모두 작성할 수 있음</a:t>
            </a:r>
            <a:endParaRPr lang="en-US" altLang="ko-KR" dirty="0"/>
          </a:p>
          <a:p>
            <a:pPr lvl="0"/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-8725" y="1036860"/>
            <a:ext cx="533400" cy="244476"/>
          </a:xfrm>
          <a:prstGeom prst="rect">
            <a:avLst/>
          </a:prstGeom>
        </p:spPr>
        <p:txBody>
          <a:bodyPr vert="horz" anchor="ctr" anchorCtr="0">
            <a:normAutofit fontScale="85000" lnSpcReduction="20000"/>
          </a:bodyPr>
          <a:lstStyle>
            <a:defPPr>
              <a:defRPr lang="ko-KR"/>
            </a:defPPr>
            <a:lvl1pPr marL="0" algn="ctr" defTabSz="914400" rtl="0" eaLnBrk="1" latinLnBrk="0" hangingPunct="1">
              <a:defRPr kumimoji="0" sz="1400" b="1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1870596-DAFA-46D2-82A7-2B6B5F8E0EA4}" type="slidenum">
              <a:rPr lang="ko-KR" altLang="en-US" smtClean="0"/>
              <a:pPr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03007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7AF448C7-9C03-47F3-91DE-D8D1406A49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4192" y="2348880"/>
            <a:ext cx="3120461" cy="1859125"/>
          </a:xfrm>
          <a:prstGeom prst="rect">
            <a:avLst/>
          </a:prstGeom>
          <a:ln w="6350">
            <a:solidFill>
              <a:srgbClr val="2379BF"/>
            </a:solidFill>
          </a:ln>
        </p:spPr>
      </p:pic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이벤트 흐름 사례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1"/>
          </p:nvPr>
        </p:nvSpPr>
        <p:spPr>
          <a:xfrm>
            <a:off x="2136648" y="1340768"/>
            <a:ext cx="8153400" cy="5040560"/>
          </a:xfrm>
        </p:spPr>
        <p:txBody>
          <a:bodyPr/>
          <a:lstStyle/>
          <a:p>
            <a:r>
              <a:rPr lang="ko-KR" altLang="en-US" dirty="0"/>
              <a:t>샘플 웹 페이지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-8725" y="1036860"/>
            <a:ext cx="533400" cy="244476"/>
          </a:xfrm>
          <a:prstGeom prst="rect">
            <a:avLst/>
          </a:prstGeom>
        </p:spPr>
        <p:txBody>
          <a:bodyPr vert="horz" anchor="ctr" anchorCtr="0">
            <a:normAutofit fontScale="85000" lnSpcReduction="20000"/>
          </a:bodyPr>
          <a:lstStyle>
            <a:defPPr>
              <a:defRPr lang="ko-KR"/>
            </a:defPPr>
            <a:lvl1pPr marL="0" algn="ctr" defTabSz="914400" rtl="0" eaLnBrk="1" latinLnBrk="0" hangingPunct="1">
              <a:defRPr kumimoji="0" sz="1400" b="1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1870596-DAFA-46D2-82A7-2B6B5F8E0EA4}" type="slidenum">
              <a:rPr lang="ko-KR" altLang="en-US" smtClean="0"/>
              <a:pPr/>
              <a:t>38</a:t>
            </a:fld>
            <a:endParaRPr lang="ko-KR" altLang="en-US"/>
          </a:p>
        </p:txBody>
      </p:sp>
      <p:sp>
        <p:nvSpPr>
          <p:cNvPr id="52" name="직사각형 51"/>
          <p:cNvSpPr/>
          <p:nvPr/>
        </p:nvSpPr>
        <p:spPr>
          <a:xfrm>
            <a:off x="1901951" y="2216614"/>
            <a:ext cx="5362805" cy="2677656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108000" rIns="36000">
            <a:spAutoFit/>
          </a:bodyPr>
          <a:lstStyle/>
          <a:p>
            <a:pPr defTabSz="180000"/>
            <a:r>
              <a:rPr lang="en-US" altLang="ko-KR" sz="1400" dirty="0"/>
              <a:t>&lt;!DOCTYPE html&gt;</a:t>
            </a:r>
          </a:p>
          <a:p>
            <a:pPr defTabSz="180000"/>
            <a:r>
              <a:rPr lang="en-US" altLang="ko-KR" sz="1400" dirty="0"/>
              <a:t>&lt;html&gt;&lt;head&gt;&lt;title&gt;HTML DOM </a:t>
            </a:r>
            <a:r>
              <a:rPr lang="ko-KR" altLang="en-US" sz="1400" dirty="0"/>
              <a:t>트리</a:t>
            </a:r>
            <a:r>
              <a:rPr lang="en-US" altLang="ko-KR" sz="1400" dirty="0"/>
              <a:t>&lt;/title&gt;&lt;/head&gt;</a:t>
            </a:r>
          </a:p>
          <a:p>
            <a:pPr defTabSz="180000"/>
            <a:r>
              <a:rPr lang="en-US" altLang="ko-KR" sz="1400" dirty="0"/>
              <a:t>&lt;body&gt;</a:t>
            </a:r>
          </a:p>
          <a:p>
            <a:pPr defTabSz="180000"/>
            <a:r>
              <a:rPr lang="en-US" altLang="ko-KR" sz="1400" dirty="0"/>
              <a:t>&lt;p style="</a:t>
            </a:r>
            <a:r>
              <a:rPr lang="en-US" altLang="ko-KR" sz="1400" dirty="0" err="1"/>
              <a:t>color:blue</a:t>
            </a:r>
            <a:r>
              <a:rPr lang="en-US" altLang="ko-KR" sz="1400" dirty="0"/>
              <a:t>" &gt;</a:t>
            </a:r>
            <a:r>
              <a:rPr lang="ko-KR" altLang="en-US" sz="1400" dirty="0"/>
              <a:t>이것은 </a:t>
            </a:r>
          </a:p>
          <a:p>
            <a:pPr defTabSz="180000"/>
            <a:r>
              <a:rPr lang="en-US" altLang="ko-KR" sz="1400" dirty="0"/>
              <a:t>    &lt;span style="</a:t>
            </a:r>
            <a:r>
              <a:rPr lang="en-US" altLang="ko-KR" sz="1400" dirty="0" err="1"/>
              <a:t>color:red</a:t>
            </a:r>
            <a:r>
              <a:rPr lang="en-US" altLang="ko-KR" sz="1400" dirty="0"/>
              <a:t>"&gt;</a:t>
            </a:r>
            <a:r>
              <a:rPr lang="ko-KR" altLang="en-US" sz="1400" dirty="0"/>
              <a:t>문장입니다</a:t>
            </a:r>
            <a:r>
              <a:rPr lang="en-US" altLang="ko-KR" sz="1400" dirty="0"/>
              <a:t>.&lt;/span&gt;</a:t>
            </a:r>
          </a:p>
          <a:p>
            <a:pPr defTabSz="180000"/>
            <a:r>
              <a:rPr lang="en-US" altLang="ko-KR" sz="1400" dirty="0"/>
              <a:t>&lt;/p&gt;</a:t>
            </a:r>
          </a:p>
          <a:p>
            <a:pPr defTabSz="180000"/>
            <a:r>
              <a:rPr lang="en-US" altLang="ko-KR" sz="1400" dirty="0"/>
              <a:t>&lt;form&gt;</a:t>
            </a:r>
          </a:p>
          <a:p>
            <a:pPr defTabSz="180000"/>
            <a:r>
              <a:rPr lang="en-US" altLang="ko-KR" sz="1400" dirty="0"/>
              <a:t>    &lt;input type="text"&gt;</a:t>
            </a:r>
          </a:p>
          <a:p>
            <a:pPr defTabSz="180000"/>
            <a:r>
              <a:rPr lang="en-US" altLang="ko-KR" sz="1400" dirty="0"/>
              <a:t>    </a:t>
            </a:r>
            <a:r>
              <a:rPr lang="en-US" altLang="ko-KR" sz="1400" b="1" dirty="0"/>
              <a:t>&lt;input type="button" value="</a:t>
            </a:r>
            <a:r>
              <a:rPr lang="ko-KR" altLang="en-US" sz="1400" b="1" dirty="0"/>
              <a:t>테스트</a:t>
            </a:r>
            <a:r>
              <a:rPr lang="en-US" altLang="ko-KR" sz="1400" b="1" dirty="0"/>
              <a:t>" id="button"&gt;</a:t>
            </a:r>
            <a:endParaRPr lang="ko-KR" altLang="en-US" sz="1400" b="1" dirty="0"/>
          </a:p>
          <a:p>
            <a:pPr defTabSz="180000"/>
            <a:r>
              <a:rPr lang="en-US" altLang="ko-KR" sz="1400" dirty="0"/>
              <a:t>    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&lt;/form&gt;</a:t>
            </a:r>
          </a:p>
          <a:p>
            <a:pPr defTabSz="180000"/>
            <a:r>
              <a:rPr lang="en-US" altLang="ko-KR" sz="1400" dirty="0"/>
              <a:t>&lt;/body&gt;&lt;/html&gt;</a:t>
            </a:r>
          </a:p>
        </p:txBody>
      </p:sp>
      <p:sp>
        <p:nvSpPr>
          <p:cNvPr id="89" name="타원 88"/>
          <p:cNvSpPr/>
          <p:nvPr/>
        </p:nvSpPr>
        <p:spPr>
          <a:xfrm>
            <a:off x="9810162" y="3459969"/>
            <a:ext cx="575056" cy="327309"/>
          </a:xfrm>
          <a:prstGeom prst="ellipse">
            <a:avLst/>
          </a:prstGeom>
          <a:noFill/>
          <a:ln w="9525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TextBox 91"/>
          <p:cNvSpPr txBox="1"/>
          <p:nvPr/>
        </p:nvSpPr>
        <p:spPr>
          <a:xfrm>
            <a:off x="9258911" y="4208005"/>
            <a:ext cx="1836143" cy="272415"/>
          </a:xfrm>
          <a:prstGeom prst="wedgeRoundRectCallout">
            <a:avLst>
              <a:gd name="adj1" fmla="val 5610"/>
              <a:gd name="adj2" fmla="val -21784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버튼 클릭</a:t>
            </a:r>
            <a:r>
              <a:rPr lang="en-US" altLang="ko-KR" sz="1000" dirty="0"/>
              <a:t>, click </a:t>
            </a:r>
            <a:r>
              <a:rPr lang="ko-KR" altLang="en-US" sz="1000" dirty="0"/>
              <a:t>이벤트 발생</a:t>
            </a:r>
          </a:p>
        </p:txBody>
      </p:sp>
    </p:spTree>
    <p:extLst>
      <p:ext uri="{BB962C8B-B14F-4D97-AF65-F5344CB8AC3E}">
        <p14:creationId xmlns:p14="http://schemas.microsoft.com/office/powerpoint/2010/main" val="252855936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defPPr>
              <a:defRPr lang="ko-KR"/>
            </a:defPPr>
            <a:lvl1pPr marL="0" algn="ctr" defTabSz="914400" rtl="0" eaLnBrk="1" latinLnBrk="0" hangingPunct="1">
              <a:defRPr kumimoji="0" sz="14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1870596-DAFA-46D2-82A7-2B6B5F8E0EA4}" type="slidenum">
              <a:rPr lang="ko-KR" altLang="en-US" smtClean="0"/>
              <a:pPr/>
              <a:t>39</a:t>
            </a:fld>
            <a:endParaRPr lang="ko-KR" altLang="en-US"/>
          </a:p>
        </p:txBody>
      </p:sp>
      <p:sp>
        <p:nvSpPr>
          <p:cNvPr id="46" name="Rectangle 410"/>
          <p:cNvSpPr>
            <a:spLocks noChangeArrowheads="1"/>
          </p:cNvSpPr>
          <p:nvPr/>
        </p:nvSpPr>
        <p:spPr bwMode="auto">
          <a:xfrm>
            <a:off x="4876428" y="924581"/>
            <a:ext cx="1143000" cy="2880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chemeClr val="accent2">
                <a:lumMod val="7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36000" tIns="46038" rIns="36000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en-US" altLang="ko-KR" sz="1400" dirty="0">
                <a:solidFill>
                  <a:srgbClr val="0070C0"/>
                </a:solidFill>
                <a:latin typeface="Helvetica" pitchFamily="34" charset="0"/>
                <a:ea typeface="돋움" pitchFamily="50" charset="-127"/>
              </a:rPr>
              <a:t>window</a:t>
            </a:r>
          </a:p>
        </p:txBody>
      </p:sp>
      <p:cxnSp>
        <p:nvCxnSpPr>
          <p:cNvPr id="52" name="직선 연결선 51"/>
          <p:cNvCxnSpPr>
            <a:stCxn id="46" idx="2"/>
            <a:endCxn id="53" idx="0"/>
          </p:cNvCxnSpPr>
          <p:nvPr/>
        </p:nvCxnSpPr>
        <p:spPr>
          <a:xfrm>
            <a:off x="5447928" y="1212613"/>
            <a:ext cx="0" cy="353728"/>
          </a:xfrm>
          <a:prstGeom prst="line">
            <a:avLst/>
          </a:prstGeom>
          <a:ln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411"/>
          <p:cNvSpPr>
            <a:spLocks noChangeArrowheads="1"/>
          </p:cNvSpPr>
          <p:nvPr/>
        </p:nvSpPr>
        <p:spPr bwMode="auto">
          <a:xfrm>
            <a:off x="4876428" y="1566341"/>
            <a:ext cx="1143000" cy="288032"/>
          </a:xfrm>
          <a:prstGeom prst="rect">
            <a:avLst/>
          </a:prstGeom>
          <a:solidFill>
            <a:srgbClr val="FFFF66"/>
          </a:solidFill>
          <a:ln w="9525">
            <a:solidFill>
              <a:schemeClr val="accent2">
                <a:lumMod val="7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36000" tIns="46038" rIns="36000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en-US" altLang="ko-KR" sz="1400" dirty="0">
                <a:solidFill>
                  <a:srgbClr val="0070C0"/>
                </a:solidFill>
                <a:latin typeface="Helvetica" pitchFamily="34" charset="0"/>
                <a:ea typeface="돋움" pitchFamily="50" charset="-127"/>
              </a:rPr>
              <a:t>document</a:t>
            </a:r>
          </a:p>
        </p:txBody>
      </p:sp>
      <p:sp>
        <p:nvSpPr>
          <p:cNvPr id="54" name="Rectangle 411"/>
          <p:cNvSpPr>
            <a:spLocks noChangeArrowheads="1"/>
          </p:cNvSpPr>
          <p:nvPr/>
        </p:nvSpPr>
        <p:spPr bwMode="auto">
          <a:xfrm>
            <a:off x="4876428" y="2180208"/>
            <a:ext cx="1143000" cy="312688"/>
          </a:xfrm>
          <a:prstGeom prst="rect">
            <a:avLst/>
          </a:prstGeom>
          <a:solidFill>
            <a:srgbClr val="FFFF66"/>
          </a:solidFill>
          <a:ln w="9525">
            <a:solidFill>
              <a:schemeClr val="accent2">
                <a:lumMod val="7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36000" tIns="46038" rIns="36000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en-US" altLang="ko-KR" sz="1400" dirty="0">
                <a:solidFill>
                  <a:srgbClr val="0070C0"/>
                </a:solidFill>
                <a:latin typeface="Helvetica" pitchFamily="34" charset="0"/>
                <a:ea typeface="돋움" pitchFamily="50" charset="-127"/>
              </a:rPr>
              <a:t>html</a:t>
            </a:r>
          </a:p>
        </p:txBody>
      </p:sp>
      <p:cxnSp>
        <p:nvCxnSpPr>
          <p:cNvPr id="55" name="직선 연결선 54"/>
          <p:cNvCxnSpPr>
            <a:stCxn id="53" idx="2"/>
            <a:endCxn id="54" idx="0"/>
          </p:cNvCxnSpPr>
          <p:nvPr/>
        </p:nvCxnSpPr>
        <p:spPr>
          <a:xfrm>
            <a:off x="5447928" y="1854374"/>
            <a:ext cx="0" cy="325835"/>
          </a:xfrm>
          <a:prstGeom prst="line">
            <a:avLst/>
          </a:prstGeom>
          <a:ln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411"/>
          <p:cNvSpPr>
            <a:spLocks noChangeArrowheads="1"/>
          </p:cNvSpPr>
          <p:nvPr/>
        </p:nvSpPr>
        <p:spPr bwMode="auto">
          <a:xfrm>
            <a:off x="3388279" y="3529967"/>
            <a:ext cx="770691" cy="32487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accent2">
                <a:lumMod val="7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36000" tIns="46038" rIns="36000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en-US" altLang="ko-KR" sz="1400" dirty="0">
                <a:solidFill>
                  <a:srgbClr val="0070C0"/>
                </a:solidFill>
                <a:latin typeface="Helvetica" pitchFamily="34" charset="0"/>
                <a:ea typeface="돋움" pitchFamily="50" charset="-127"/>
              </a:rPr>
              <a:t>head</a:t>
            </a:r>
          </a:p>
        </p:txBody>
      </p:sp>
      <p:sp>
        <p:nvSpPr>
          <p:cNvPr id="58" name="Rectangle 411"/>
          <p:cNvSpPr>
            <a:spLocks noChangeArrowheads="1"/>
          </p:cNvSpPr>
          <p:nvPr/>
        </p:nvSpPr>
        <p:spPr bwMode="auto">
          <a:xfrm>
            <a:off x="6782101" y="3529966"/>
            <a:ext cx="765182" cy="324878"/>
          </a:xfrm>
          <a:prstGeom prst="rect">
            <a:avLst/>
          </a:prstGeom>
          <a:solidFill>
            <a:srgbClr val="FFFF66"/>
          </a:solidFill>
          <a:ln w="9525">
            <a:solidFill>
              <a:schemeClr val="accent2">
                <a:lumMod val="7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36000" tIns="46038" rIns="36000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en-US" altLang="ko-KR" sz="1400" dirty="0">
                <a:solidFill>
                  <a:srgbClr val="0070C0"/>
                </a:solidFill>
                <a:latin typeface="Helvetica" pitchFamily="34" charset="0"/>
                <a:ea typeface="돋움" pitchFamily="50" charset="-127"/>
              </a:rPr>
              <a:t>body</a:t>
            </a:r>
          </a:p>
        </p:txBody>
      </p:sp>
      <p:sp>
        <p:nvSpPr>
          <p:cNvPr id="60" name="Rectangle 411"/>
          <p:cNvSpPr>
            <a:spLocks noChangeArrowheads="1"/>
          </p:cNvSpPr>
          <p:nvPr/>
        </p:nvSpPr>
        <p:spPr bwMode="auto">
          <a:xfrm>
            <a:off x="3347776" y="4714911"/>
            <a:ext cx="831953" cy="31930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accent2">
                <a:lumMod val="7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36000" tIns="46038" rIns="36000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en-US" altLang="ko-KR" sz="1400" dirty="0">
                <a:solidFill>
                  <a:srgbClr val="0070C0"/>
                </a:solidFill>
                <a:latin typeface="Helvetica" pitchFamily="34" charset="0"/>
                <a:ea typeface="돋움" pitchFamily="50" charset="-127"/>
              </a:rPr>
              <a:t>title</a:t>
            </a:r>
          </a:p>
        </p:txBody>
      </p:sp>
      <p:cxnSp>
        <p:nvCxnSpPr>
          <p:cNvPr id="61" name="직선 연결선 60"/>
          <p:cNvCxnSpPr>
            <a:stCxn id="56" idx="2"/>
            <a:endCxn id="60" idx="0"/>
          </p:cNvCxnSpPr>
          <p:nvPr/>
        </p:nvCxnSpPr>
        <p:spPr>
          <a:xfrm flipH="1">
            <a:off x="3763752" y="3854846"/>
            <a:ext cx="9872" cy="860065"/>
          </a:xfrm>
          <a:prstGeom prst="line">
            <a:avLst/>
          </a:prstGeom>
          <a:ln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angle 411"/>
          <p:cNvSpPr>
            <a:spLocks noChangeArrowheads="1"/>
          </p:cNvSpPr>
          <p:nvPr/>
        </p:nvSpPr>
        <p:spPr bwMode="auto">
          <a:xfrm>
            <a:off x="5852316" y="4714911"/>
            <a:ext cx="562790" cy="31930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accent2">
                <a:lumMod val="7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36000" tIns="46038" rIns="36000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en-US" altLang="ko-KR" sz="1400" dirty="0">
                <a:solidFill>
                  <a:srgbClr val="0070C0"/>
                </a:solidFill>
                <a:latin typeface="Helvetica" pitchFamily="34" charset="0"/>
                <a:ea typeface="돋움" pitchFamily="50" charset="-127"/>
              </a:rPr>
              <a:t>p</a:t>
            </a:r>
          </a:p>
        </p:txBody>
      </p:sp>
      <p:sp>
        <p:nvSpPr>
          <p:cNvPr id="69" name="Rectangle 411"/>
          <p:cNvSpPr>
            <a:spLocks noChangeArrowheads="1"/>
          </p:cNvSpPr>
          <p:nvPr/>
        </p:nvSpPr>
        <p:spPr bwMode="auto">
          <a:xfrm>
            <a:off x="7909634" y="4714910"/>
            <a:ext cx="576065" cy="301966"/>
          </a:xfrm>
          <a:prstGeom prst="rect">
            <a:avLst/>
          </a:prstGeom>
          <a:solidFill>
            <a:srgbClr val="FFFF66"/>
          </a:solidFill>
          <a:ln w="9525">
            <a:solidFill>
              <a:schemeClr val="accent2">
                <a:lumMod val="7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36000" tIns="46038" rIns="36000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en-US" altLang="ko-KR" sz="1400" dirty="0">
                <a:solidFill>
                  <a:srgbClr val="0070C0"/>
                </a:solidFill>
                <a:latin typeface="Helvetica" pitchFamily="34" charset="0"/>
                <a:ea typeface="돋움" pitchFamily="50" charset="-127"/>
              </a:rPr>
              <a:t>form</a:t>
            </a:r>
          </a:p>
        </p:txBody>
      </p:sp>
      <p:sp>
        <p:nvSpPr>
          <p:cNvPr id="72" name="Rectangle 411"/>
          <p:cNvSpPr>
            <a:spLocks noChangeArrowheads="1"/>
          </p:cNvSpPr>
          <p:nvPr/>
        </p:nvSpPr>
        <p:spPr bwMode="auto">
          <a:xfrm>
            <a:off x="5860021" y="5743654"/>
            <a:ext cx="571317" cy="31930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accent2">
                <a:lumMod val="7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36000" tIns="46038" rIns="36000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en-US" altLang="ko-KR" sz="1400" dirty="0">
                <a:solidFill>
                  <a:srgbClr val="0070C0"/>
                </a:solidFill>
                <a:latin typeface="Helvetica" pitchFamily="34" charset="0"/>
                <a:ea typeface="돋움" pitchFamily="50" charset="-127"/>
              </a:rPr>
              <a:t>span</a:t>
            </a:r>
          </a:p>
        </p:txBody>
      </p:sp>
      <p:sp>
        <p:nvSpPr>
          <p:cNvPr id="74" name="Rectangle 411"/>
          <p:cNvSpPr>
            <a:spLocks noChangeArrowheads="1"/>
          </p:cNvSpPr>
          <p:nvPr/>
        </p:nvSpPr>
        <p:spPr bwMode="auto">
          <a:xfrm>
            <a:off x="7164692" y="5739603"/>
            <a:ext cx="562790" cy="31930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accent2">
                <a:lumMod val="7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36000" tIns="46038" rIns="36000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en-US" altLang="ko-KR" sz="1400" dirty="0">
                <a:solidFill>
                  <a:srgbClr val="0070C0"/>
                </a:solidFill>
                <a:latin typeface="Helvetica" pitchFamily="34" charset="0"/>
                <a:ea typeface="돋움" pitchFamily="50" charset="-127"/>
              </a:rPr>
              <a:t>input</a:t>
            </a:r>
          </a:p>
        </p:txBody>
      </p:sp>
      <p:sp>
        <p:nvSpPr>
          <p:cNvPr id="76" name="Rectangle 411"/>
          <p:cNvSpPr>
            <a:spLocks noChangeArrowheads="1"/>
          </p:cNvSpPr>
          <p:nvPr/>
        </p:nvSpPr>
        <p:spPr bwMode="auto">
          <a:xfrm>
            <a:off x="8031472" y="5743579"/>
            <a:ext cx="521569" cy="319309"/>
          </a:xfrm>
          <a:prstGeom prst="rect">
            <a:avLst/>
          </a:prstGeom>
          <a:solidFill>
            <a:srgbClr val="C00000"/>
          </a:solidFill>
          <a:ln w="9525">
            <a:solidFill>
              <a:schemeClr val="accent2">
                <a:lumMod val="7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36000" tIns="46038" rIns="36000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en-US" altLang="ko-KR" sz="1400" dirty="0">
                <a:solidFill>
                  <a:schemeClr val="bg1"/>
                </a:solidFill>
                <a:latin typeface="Helvetica" pitchFamily="34" charset="0"/>
                <a:ea typeface="돋움" pitchFamily="50" charset="-127"/>
              </a:rPr>
              <a:t>input</a:t>
            </a:r>
          </a:p>
        </p:txBody>
      </p:sp>
      <p:sp>
        <p:nvSpPr>
          <p:cNvPr id="80" name="Rectangle 411"/>
          <p:cNvSpPr>
            <a:spLocks noChangeArrowheads="1"/>
          </p:cNvSpPr>
          <p:nvPr/>
        </p:nvSpPr>
        <p:spPr bwMode="auto">
          <a:xfrm>
            <a:off x="8819652" y="5739601"/>
            <a:ext cx="361264" cy="31930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accent2">
                <a:lumMod val="7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36000" tIns="46038" rIns="36000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en-US" altLang="ko-KR" sz="1400" dirty="0" err="1">
                <a:solidFill>
                  <a:srgbClr val="0070C0"/>
                </a:solidFill>
                <a:latin typeface="Helvetica" pitchFamily="34" charset="0"/>
                <a:ea typeface="돋움" pitchFamily="50" charset="-127"/>
              </a:rPr>
              <a:t>hr</a:t>
            </a:r>
            <a:endParaRPr lang="en-US" altLang="ko-KR" sz="1400" dirty="0">
              <a:solidFill>
                <a:srgbClr val="0070C0"/>
              </a:solidFill>
              <a:latin typeface="Helvetica" pitchFamily="34" charset="0"/>
              <a:ea typeface="돋움" pitchFamily="50" charset="-127"/>
            </a:endParaRPr>
          </a:p>
        </p:txBody>
      </p:sp>
      <p:cxnSp>
        <p:nvCxnSpPr>
          <p:cNvPr id="114" name="꺾인 연결선 113"/>
          <p:cNvCxnSpPr>
            <a:stCxn id="54" idx="2"/>
            <a:endCxn id="56" idx="0"/>
          </p:cNvCxnSpPr>
          <p:nvPr/>
        </p:nvCxnSpPr>
        <p:spPr>
          <a:xfrm rot="5400000">
            <a:off x="4092241" y="2174279"/>
            <a:ext cx="1037070" cy="1674304"/>
          </a:xfrm>
          <a:prstGeom prst="bentConnector3">
            <a:avLst/>
          </a:prstGeom>
          <a:ln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꺾인 연결선 114"/>
          <p:cNvCxnSpPr>
            <a:stCxn id="54" idx="2"/>
            <a:endCxn id="58" idx="0"/>
          </p:cNvCxnSpPr>
          <p:nvPr/>
        </p:nvCxnSpPr>
        <p:spPr>
          <a:xfrm rot="16200000" flipH="1">
            <a:off x="5787775" y="2153049"/>
            <a:ext cx="1037070" cy="1716764"/>
          </a:xfrm>
          <a:prstGeom prst="bentConnector3">
            <a:avLst>
              <a:gd name="adj1" fmla="val 50000"/>
            </a:avLst>
          </a:prstGeom>
          <a:ln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꺾인 연결선 121"/>
          <p:cNvCxnSpPr>
            <a:stCxn id="58" idx="2"/>
            <a:endCxn id="62" idx="0"/>
          </p:cNvCxnSpPr>
          <p:nvPr/>
        </p:nvCxnSpPr>
        <p:spPr>
          <a:xfrm rot="5400000">
            <a:off x="6219169" y="3769388"/>
            <a:ext cx="860066" cy="1030981"/>
          </a:xfrm>
          <a:prstGeom prst="bentConnector3">
            <a:avLst/>
          </a:prstGeom>
          <a:ln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꺾인 연결선 122"/>
          <p:cNvCxnSpPr>
            <a:stCxn id="58" idx="2"/>
            <a:endCxn id="69" idx="0"/>
          </p:cNvCxnSpPr>
          <p:nvPr/>
        </p:nvCxnSpPr>
        <p:spPr>
          <a:xfrm rot="16200000" flipH="1">
            <a:off x="7251146" y="3768390"/>
            <a:ext cx="860066" cy="1032974"/>
          </a:xfrm>
          <a:prstGeom prst="bentConnector3">
            <a:avLst>
              <a:gd name="adj1" fmla="val 50000"/>
            </a:avLst>
          </a:prstGeom>
          <a:ln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직선 화살표 연결선 129"/>
          <p:cNvCxnSpPr>
            <a:stCxn id="62" idx="2"/>
            <a:endCxn id="72" idx="0"/>
          </p:cNvCxnSpPr>
          <p:nvPr/>
        </p:nvCxnSpPr>
        <p:spPr>
          <a:xfrm>
            <a:off x="6133711" y="5034219"/>
            <a:ext cx="11968" cy="709434"/>
          </a:xfrm>
          <a:prstGeom prst="straightConnector1">
            <a:avLst/>
          </a:prstGeom>
          <a:ln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꺾인 연결선 132"/>
          <p:cNvCxnSpPr>
            <a:stCxn id="69" idx="2"/>
            <a:endCxn id="74" idx="0"/>
          </p:cNvCxnSpPr>
          <p:nvPr/>
        </p:nvCxnSpPr>
        <p:spPr>
          <a:xfrm rot="5400000">
            <a:off x="7460514" y="5002451"/>
            <a:ext cx="722726" cy="751579"/>
          </a:xfrm>
          <a:prstGeom prst="bentConnector3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꺾인 연결선 134"/>
          <p:cNvCxnSpPr>
            <a:stCxn id="69" idx="2"/>
            <a:endCxn id="76" idx="0"/>
          </p:cNvCxnSpPr>
          <p:nvPr/>
        </p:nvCxnSpPr>
        <p:spPr>
          <a:xfrm rot="16200000" flipH="1">
            <a:off x="7881610" y="5332932"/>
            <a:ext cx="726702" cy="94590"/>
          </a:xfrm>
          <a:prstGeom prst="bentConnector3">
            <a:avLst/>
          </a:prstGeom>
          <a:ln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꺾인 연결선 139"/>
          <p:cNvCxnSpPr>
            <a:stCxn id="69" idx="2"/>
            <a:endCxn id="80" idx="0"/>
          </p:cNvCxnSpPr>
          <p:nvPr/>
        </p:nvCxnSpPr>
        <p:spPr>
          <a:xfrm rot="16200000" flipH="1">
            <a:off x="8237613" y="4976929"/>
            <a:ext cx="722724" cy="802618"/>
          </a:xfrm>
          <a:prstGeom prst="bentConnector3">
            <a:avLst/>
          </a:prstGeom>
          <a:ln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자유형 154"/>
          <p:cNvSpPr/>
          <p:nvPr/>
        </p:nvSpPr>
        <p:spPr>
          <a:xfrm>
            <a:off x="4451356" y="746214"/>
            <a:ext cx="3993248" cy="5320648"/>
          </a:xfrm>
          <a:custGeom>
            <a:avLst/>
            <a:gdLst>
              <a:gd name="connsiteX0" fmla="*/ 0 w 4155210"/>
              <a:gd name="connsiteY0" fmla="*/ 84341 h 4563879"/>
              <a:gd name="connsiteX1" fmla="*/ 365760 w 4155210"/>
              <a:gd name="connsiteY1" fmla="*/ 13221 h 4563879"/>
              <a:gd name="connsiteX2" fmla="*/ 589280 w 4155210"/>
              <a:gd name="connsiteY2" fmla="*/ 135141 h 4563879"/>
              <a:gd name="connsiteX3" fmla="*/ 609600 w 4155210"/>
              <a:gd name="connsiteY3" fmla="*/ 632981 h 4563879"/>
              <a:gd name="connsiteX4" fmla="*/ 568960 w 4155210"/>
              <a:gd name="connsiteY4" fmla="*/ 1069861 h 4563879"/>
              <a:gd name="connsiteX5" fmla="*/ 599440 w 4155210"/>
              <a:gd name="connsiteY5" fmla="*/ 1628661 h 4563879"/>
              <a:gd name="connsiteX6" fmla="*/ 812800 w 4155210"/>
              <a:gd name="connsiteY6" fmla="*/ 2055381 h 4563879"/>
              <a:gd name="connsiteX7" fmla="*/ 2286000 w 4155210"/>
              <a:gd name="connsiteY7" fmla="*/ 2299221 h 4563879"/>
              <a:gd name="connsiteX8" fmla="*/ 2733040 w 4155210"/>
              <a:gd name="connsiteY8" fmla="*/ 3142501 h 4563879"/>
              <a:gd name="connsiteX9" fmla="*/ 3556000 w 4155210"/>
              <a:gd name="connsiteY9" fmla="*/ 3386341 h 4563879"/>
              <a:gd name="connsiteX10" fmla="*/ 3840480 w 4155210"/>
              <a:gd name="connsiteY10" fmla="*/ 4382021 h 4563879"/>
              <a:gd name="connsiteX11" fmla="*/ 4013200 w 4155210"/>
              <a:gd name="connsiteY11" fmla="*/ 4534421 h 4563879"/>
              <a:gd name="connsiteX12" fmla="*/ 4114800 w 4155210"/>
              <a:gd name="connsiteY12" fmla="*/ 4026421 h 4563879"/>
              <a:gd name="connsiteX13" fmla="*/ 4074160 w 4155210"/>
              <a:gd name="connsiteY13" fmla="*/ 3122181 h 4563879"/>
              <a:gd name="connsiteX14" fmla="*/ 3230880 w 4155210"/>
              <a:gd name="connsiteY14" fmla="*/ 2898661 h 4563879"/>
              <a:gd name="connsiteX15" fmla="*/ 2976880 w 4155210"/>
              <a:gd name="connsiteY15" fmla="*/ 2146821 h 4563879"/>
              <a:gd name="connsiteX16" fmla="*/ 1615440 w 4155210"/>
              <a:gd name="connsiteY16" fmla="*/ 1923301 h 4563879"/>
              <a:gd name="connsiteX17" fmla="*/ 1402080 w 4155210"/>
              <a:gd name="connsiteY17" fmla="*/ 267221 h 4563879"/>
              <a:gd name="connsiteX18" fmla="*/ 1778000 w 4155210"/>
              <a:gd name="connsiteY18" fmla="*/ 23381 h 4563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155210" h="4563879">
                <a:moveTo>
                  <a:pt x="0" y="84341"/>
                </a:moveTo>
                <a:cubicBezTo>
                  <a:pt x="133773" y="44547"/>
                  <a:pt x="267547" y="4754"/>
                  <a:pt x="365760" y="13221"/>
                </a:cubicBezTo>
                <a:cubicBezTo>
                  <a:pt x="463973" y="21688"/>
                  <a:pt x="548640" y="31848"/>
                  <a:pt x="589280" y="135141"/>
                </a:cubicBezTo>
                <a:cubicBezTo>
                  <a:pt x="629920" y="238434"/>
                  <a:pt x="612987" y="477194"/>
                  <a:pt x="609600" y="632981"/>
                </a:cubicBezTo>
                <a:cubicBezTo>
                  <a:pt x="606213" y="788768"/>
                  <a:pt x="570653" y="903914"/>
                  <a:pt x="568960" y="1069861"/>
                </a:cubicBezTo>
                <a:cubicBezTo>
                  <a:pt x="567267" y="1235808"/>
                  <a:pt x="558800" y="1464408"/>
                  <a:pt x="599440" y="1628661"/>
                </a:cubicBezTo>
                <a:cubicBezTo>
                  <a:pt x="640080" y="1792914"/>
                  <a:pt x="531707" y="1943621"/>
                  <a:pt x="812800" y="2055381"/>
                </a:cubicBezTo>
                <a:cubicBezTo>
                  <a:pt x="1093893" y="2167141"/>
                  <a:pt x="1965960" y="2118034"/>
                  <a:pt x="2286000" y="2299221"/>
                </a:cubicBezTo>
                <a:cubicBezTo>
                  <a:pt x="2606040" y="2480408"/>
                  <a:pt x="2521373" y="2961314"/>
                  <a:pt x="2733040" y="3142501"/>
                </a:cubicBezTo>
                <a:cubicBezTo>
                  <a:pt x="2944707" y="3323688"/>
                  <a:pt x="3371427" y="3179754"/>
                  <a:pt x="3556000" y="3386341"/>
                </a:cubicBezTo>
                <a:cubicBezTo>
                  <a:pt x="3740573" y="3592928"/>
                  <a:pt x="3764280" y="4190674"/>
                  <a:pt x="3840480" y="4382021"/>
                </a:cubicBezTo>
                <a:cubicBezTo>
                  <a:pt x="3916680" y="4573368"/>
                  <a:pt x="3967480" y="4593688"/>
                  <a:pt x="4013200" y="4534421"/>
                </a:cubicBezTo>
                <a:cubicBezTo>
                  <a:pt x="4058920" y="4475154"/>
                  <a:pt x="4104640" y="4261794"/>
                  <a:pt x="4114800" y="4026421"/>
                </a:cubicBezTo>
                <a:cubicBezTo>
                  <a:pt x="4124960" y="3791048"/>
                  <a:pt x="4221480" y="3310141"/>
                  <a:pt x="4074160" y="3122181"/>
                </a:cubicBezTo>
                <a:cubicBezTo>
                  <a:pt x="3926840" y="2934221"/>
                  <a:pt x="3413760" y="3061221"/>
                  <a:pt x="3230880" y="2898661"/>
                </a:cubicBezTo>
                <a:cubicBezTo>
                  <a:pt x="3048000" y="2736101"/>
                  <a:pt x="3246120" y="2309381"/>
                  <a:pt x="2976880" y="2146821"/>
                </a:cubicBezTo>
                <a:cubicBezTo>
                  <a:pt x="2707640" y="1984261"/>
                  <a:pt x="1877907" y="2236568"/>
                  <a:pt x="1615440" y="1923301"/>
                </a:cubicBezTo>
                <a:cubicBezTo>
                  <a:pt x="1352973" y="1610034"/>
                  <a:pt x="1374987" y="583874"/>
                  <a:pt x="1402080" y="267221"/>
                </a:cubicBezTo>
                <a:cubicBezTo>
                  <a:pt x="1429173" y="-49432"/>
                  <a:pt x="1603586" y="-13026"/>
                  <a:pt x="1778000" y="23381"/>
                </a:cubicBezTo>
              </a:path>
            </a:pathLst>
          </a:custGeom>
          <a:noFill/>
          <a:ln w="38100">
            <a:prstDash val="sysDot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6" name="자유형 155"/>
          <p:cNvSpPr/>
          <p:nvPr/>
        </p:nvSpPr>
        <p:spPr>
          <a:xfrm rot="1178354">
            <a:off x="4053794" y="773754"/>
            <a:ext cx="347363" cy="150272"/>
          </a:xfrm>
          <a:custGeom>
            <a:avLst/>
            <a:gdLst>
              <a:gd name="connsiteX0" fmla="*/ 6675 w 220035"/>
              <a:gd name="connsiteY0" fmla="*/ 81280 h 83074"/>
              <a:gd name="connsiteX1" fmla="*/ 220035 w 220035"/>
              <a:gd name="connsiteY1" fmla="*/ 0 h 83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0035" h="83074">
                <a:moveTo>
                  <a:pt x="6675" y="81280"/>
                </a:moveTo>
                <a:cubicBezTo>
                  <a:pt x="-44972" y="97366"/>
                  <a:pt x="220035" y="0"/>
                  <a:pt x="220035" y="0"/>
                </a:cubicBezTo>
              </a:path>
            </a:pathLst>
          </a:custGeom>
          <a:noFill/>
          <a:ln w="38100">
            <a:prstDash val="sysDot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7" name="TextBox 156"/>
          <p:cNvSpPr txBox="1"/>
          <p:nvPr/>
        </p:nvSpPr>
        <p:spPr>
          <a:xfrm>
            <a:off x="2859133" y="552433"/>
            <a:ext cx="1266693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rgbClr val="C00000"/>
                </a:solidFill>
              </a:rPr>
              <a:t>버튼 클릭으로</a:t>
            </a:r>
            <a:endParaRPr lang="en-US" altLang="ko-KR" sz="1100" dirty="0">
              <a:solidFill>
                <a:srgbClr val="C00000"/>
              </a:solidFill>
            </a:endParaRPr>
          </a:p>
          <a:p>
            <a:r>
              <a:rPr lang="en-US" altLang="ko-KR" sz="1100" dirty="0">
                <a:solidFill>
                  <a:srgbClr val="C00000"/>
                </a:solidFill>
              </a:rPr>
              <a:t>input </a:t>
            </a:r>
            <a:r>
              <a:rPr lang="ko-KR" altLang="en-US" sz="1100" dirty="0">
                <a:solidFill>
                  <a:srgbClr val="C00000"/>
                </a:solidFill>
              </a:rPr>
              <a:t>객체에</a:t>
            </a:r>
            <a:endParaRPr lang="en-US" altLang="ko-KR" sz="1100" dirty="0">
              <a:solidFill>
                <a:srgbClr val="C00000"/>
              </a:solidFill>
            </a:endParaRPr>
          </a:p>
          <a:p>
            <a:r>
              <a:rPr lang="en-US" altLang="ko-KR" sz="1100" dirty="0">
                <a:solidFill>
                  <a:srgbClr val="C00000"/>
                </a:solidFill>
              </a:rPr>
              <a:t>click </a:t>
            </a:r>
            <a:r>
              <a:rPr lang="ko-KR" altLang="en-US" sz="1100" dirty="0">
                <a:solidFill>
                  <a:srgbClr val="C00000"/>
                </a:solidFill>
              </a:rPr>
              <a:t>이벤트 발생</a:t>
            </a:r>
          </a:p>
        </p:txBody>
      </p:sp>
      <p:sp>
        <p:nvSpPr>
          <p:cNvPr id="159" name="TextBox 158"/>
          <p:cNvSpPr txBox="1"/>
          <p:nvPr/>
        </p:nvSpPr>
        <p:spPr>
          <a:xfrm>
            <a:off x="3264941" y="1949375"/>
            <a:ext cx="1308394" cy="476726"/>
          </a:xfrm>
          <a:prstGeom prst="wedgeRoundRectCallout">
            <a:avLst>
              <a:gd name="adj1" fmla="val 82156"/>
              <a:gd name="adj2" fmla="val -44913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dirty="0"/>
              <a:t>이벤트 </a:t>
            </a:r>
            <a:r>
              <a:rPr lang="ko-KR" altLang="en-US" sz="1100" dirty="0" err="1"/>
              <a:t>캡쳐</a:t>
            </a:r>
            <a:r>
              <a:rPr lang="ko-KR" altLang="en-US" sz="1100" dirty="0"/>
              <a:t> 단계</a:t>
            </a:r>
            <a:endParaRPr lang="en-US" altLang="ko-KR" sz="1100" dirty="0"/>
          </a:p>
          <a:p>
            <a:pPr algn="ctr"/>
            <a:r>
              <a:rPr lang="en-US" altLang="ko-KR" sz="1100" dirty="0"/>
              <a:t>(event capture)</a:t>
            </a:r>
            <a:endParaRPr lang="ko-KR" altLang="en-US" sz="1100" dirty="0"/>
          </a:p>
        </p:txBody>
      </p:sp>
      <p:sp>
        <p:nvSpPr>
          <p:cNvPr id="160" name="TextBox 159"/>
          <p:cNvSpPr txBox="1"/>
          <p:nvPr/>
        </p:nvSpPr>
        <p:spPr>
          <a:xfrm>
            <a:off x="4606802" y="922070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i="1" dirty="0">
                <a:solidFill>
                  <a:srgbClr val="C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1</a:t>
            </a:r>
            <a:endParaRPr lang="ko-KR" altLang="en-US" sz="1400" i="1" dirty="0">
              <a:solidFill>
                <a:srgbClr val="C0000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61" name="TextBox 160"/>
          <p:cNvSpPr txBox="1"/>
          <p:nvPr/>
        </p:nvSpPr>
        <p:spPr>
          <a:xfrm>
            <a:off x="4570303" y="155646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i="1" dirty="0">
                <a:solidFill>
                  <a:srgbClr val="C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2</a:t>
            </a:r>
            <a:endParaRPr lang="ko-KR" altLang="en-US" sz="1400" i="1" dirty="0">
              <a:solidFill>
                <a:srgbClr val="C0000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62" name="TextBox 161"/>
          <p:cNvSpPr txBox="1"/>
          <p:nvPr/>
        </p:nvSpPr>
        <p:spPr>
          <a:xfrm>
            <a:off x="4614707" y="2185120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i="1" dirty="0">
                <a:solidFill>
                  <a:srgbClr val="C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3</a:t>
            </a:r>
            <a:endParaRPr lang="ko-KR" altLang="en-US" sz="1400" i="1" dirty="0">
              <a:solidFill>
                <a:srgbClr val="C0000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63" name="TextBox 162"/>
          <p:cNvSpPr txBox="1"/>
          <p:nvPr/>
        </p:nvSpPr>
        <p:spPr>
          <a:xfrm>
            <a:off x="6518148" y="3529966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i="1" dirty="0">
                <a:solidFill>
                  <a:srgbClr val="C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4</a:t>
            </a:r>
            <a:endParaRPr lang="ko-KR" altLang="en-US" sz="1400" i="1" dirty="0">
              <a:solidFill>
                <a:srgbClr val="C0000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64" name="TextBox 163"/>
          <p:cNvSpPr txBox="1"/>
          <p:nvPr/>
        </p:nvSpPr>
        <p:spPr>
          <a:xfrm>
            <a:off x="7607309" y="4706240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i="1" dirty="0">
                <a:solidFill>
                  <a:srgbClr val="C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5</a:t>
            </a:r>
            <a:endParaRPr lang="ko-KR" altLang="en-US" sz="1400" i="1" dirty="0">
              <a:solidFill>
                <a:srgbClr val="C0000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65" name="TextBox 164"/>
          <p:cNvSpPr txBox="1"/>
          <p:nvPr/>
        </p:nvSpPr>
        <p:spPr>
          <a:xfrm>
            <a:off x="7847949" y="5482810"/>
            <a:ext cx="284052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400" i="1" dirty="0">
                <a:solidFill>
                  <a:srgbClr val="C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6</a:t>
            </a:r>
            <a:endParaRPr lang="ko-KR" altLang="en-US" sz="1400" i="1" dirty="0">
              <a:solidFill>
                <a:srgbClr val="C0000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66" name="TextBox 165"/>
          <p:cNvSpPr txBox="1"/>
          <p:nvPr/>
        </p:nvSpPr>
        <p:spPr>
          <a:xfrm>
            <a:off x="8471263" y="5513304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i="1" dirty="0">
                <a:solidFill>
                  <a:srgbClr val="00B05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7</a:t>
            </a:r>
            <a:endParaRPr lang="ko-KR" altLang="en-US" sz="1400" i="1" dirty="0">
              <a:solidFill>
                <a:srgbClr val="00B05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67" name="TextBox 166"/>
          <p:cNvSpPr txBox="1"/>
          <p:nvPr/>
        </p:nvSpPr>
        <p:spPr>
          <a:xfrm>
            <a:off x="8444604" y="4709221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i="1" dirty="0">
                <a:solidFill>
                  <a:srgbClr val="00B05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8</a:t>
            </a:r>
            <a:endParaRPr lang="ko-KR" altLang="en-US" sz="1400" i="1" dirty="0">
              <a:solidFill>
                <a:srgbClr val="00B05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68" name="TextBox 167"/>
          <p:cNvSpPr txBox="1"/>
          <p:nvPr/>
        </p:nvSpPr>
        <p:spPr>
          <a:xfrm>
            <a:off x="6027099" y="2180209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i="1" dirty="0">
                <a:solidFill>
                  <a:srgbClr val="00B05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10</a:t>
            </a:r>
            <a:endParaRPr lang="ko-KR" altLang="en-US" sz="1400" i="1" dirty="0">
              <a:solidFill>
                <a:srgbClr val="00B05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69" name="TextBox 168"/>
          <p:cNvSpPr txBox="1"/>
          <p:nvPr/>
        </p:nvSpPr>
        <p:spPr>
          <a:xfrm>
            <a:off x="7585456" y="3518240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i="1" dirty="0">
                <a:solidFill>
                  <a:srgbClr val="00B05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9</a:t>
            </a:r>
            <a:endParaRPr lang="ko-KR" altLang="en-US" sz="1400" i="1" dirty="0">
              <a:solidFill>
                <a:srgbClr val="00B05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70" name="TextBox 169"/>
          <p:cNvSpPr txBox="1"/>
          <p:nvPr/>
        </p:nvSpPr>
        <p:spPr>
          <a:xfrm>
            <a:off x="6054868" y="1540588"/>
            <a:ext cx="3701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i="1" dirty="0">
                <a:solidFill>
                  <a:srgbClr val="00B05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11</a:t>
            </a:r>
            <a:endParaRPr lang="ko-KR" altLang="en-US" sz="1400" i="1" dirty="0">
              <a:solidFill>
                <a:srgbClr val="00B05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71" name="TextBox 170"/>
          <p:cNvSpPr txBox="1"/>
          <p:nvPr/>
        </p:nvSpPr>
        <p:spPr>
          <a:xfrm>
            <a:off x="5982859" y="892516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i="1" dirty="0">
                <a:solidFill>
                  <a:srgbClr val="00B05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12</a:t>
            </a:r>
            <a:endParaRPr lang="ko-KR" altLang="en-US" sz="1400" i="1" dirty="0">
              <a:solidFill>
                <a:srgbClr val="00B05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73" name="TextBox 172"/>
          <p:cNvSpPr txBox="1"/>
          <p:nvPr/>
        </p:nvSpPr>
        <p:spPr>
          <a:xfrm>
            <a:off x="7301144" y="2505274"/>
            <a:ext cx="1308394" cy="476726"/>
          </a:xfrm>
          <a:prstGeom prst="wedgeRoundRectCallout">
            <a:avLst>
              <a:gd name="adj1" fmla="val -51730"/>
              <a:gd name="adj2" fmla="val 9432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dirty="0"/>
              <a:t>이벤트 버블 단계</a:t>
            </a:r>
            <a:endParaRPr lang="en-US" altLang="ko-KR" sz="1100" dirty="0"/>
          </a:p>
          <a:p>
            <a:pPr algn="ctr"/>
            <a:r>
              <a:rPr lang="en-US" altLang="ko-KR" sz="1100" dirty="0"/>
              <a:t>(event bubble)</a:t>
            </a:r>
            <a:endParaRPr lang="ko-KR" altLang="en-US" sz="1100" dirty="0"/>
          </a:p>
        </p:txBody>
      </p:sp>
      <p:sp>
        <p:nvSpPr>
          <p:cNvPr id="174" name="TextBox 173"/>
          <p:cNvSpPr txBox="1"/>
          <p:nvPr/>
        </p:nvSpPr>
        <p:spPr>
          <a:xfrm>
            <a:off x="6192480" y="557810"/>
            <a:ext cx="126669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rgbClr val="C00000"/>
                </a:solidFill>
              </a:rPr>
              <a:t>click </a:t>
            </a:r>
            <a:r>
              <a:rPr lang="ko-KR" altLang="en-US" sz="1100" dirty="0">
                <a:solidFill>
                  <a:srgbClr val="C00000"/>
                </a:solidFill>
              </a:rPr>
              <a:t>이벤트 소멸</a:t>
            </a:r>
          </a:p>
        </p:txBody>
      </p:sp>
      <p:sp>
        <p:nvSpPr>
          <p:cNvPr id="175" name="TextBox 174"/>
          <p:cNvSpPr txBox="1"/>
          <p:nvPr/>
        </p:nvSpPr>
        <p:spPr>
          <a:xfrm>
            <a:off x="7852708" y="6229907"/>
            <a:ext cx="966944" cy="289441"/>
          </a:xfrm>
          <a:prstGeom prst="wedgeRoundRectCallout">
            <a:avLst>
              <a:gd name="adj1" fmla="val 12808"/>
              <a:gd name="adj2" fmla="val -11160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dirty="0"/>
              <a:t>이벤트 </a:t>
            </a:r>
            <a:r>
              <a:rPr lang="ko-KR" altLang="en-US" sz="1100" dirty="0" err="1"/>
              <a:t>타겟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42100583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95600" y="44624"/>
            <a:ext cx="7200800" cy="576064"/>
          </a:xfrm>
        </p:spPr>
        <p:txBody>
          <a:bodyPr>
            <a:noAutofit/>
          </a:bodyPr>
          <a:lstStyle/>
          <a:p>
            <a:pPr fontAlgn="base"/>
            <a:r>
              <a:rPr lang="en-US" altLang="ko-KR" dirty="0"/>
              <a:t>2</a:t>
            </a:r>
            <a:r>
              <a:rPr lang="ko-KR" altLang="en-US" dirty="0"/>
              <a:t>주차 과제풀이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8C5461-0719-4489-8AF4-16BE5EDFC1BD}"/>
              </a:ext>
            </a:extLst>
          </p:cNvPr>
          <p:cNvSpPr txBox="1"/>
          <p:nvPr/>
        </p:nvSpPr>
        <p:spPr>
          <a:xfrm>
            <a:off x="1703512" y="1340768"/>
            <a:ext cx="900100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en-US" altLang="ko-KR" b="1" dirty="0"/>
              <a:t>4. window</a:t>
            </a:r>
            <a:r>
              <a:rPr lang="ko-KR" altLang="en-US" b="1" dirty="0"/>
              <a:t>의 타이머를 활용하는 코드이다</a:t>
            </a:r>
            <a:r>
              <a:rPr lang="en-US" altLang="ko-KR" b="1" dirty="0"/>
              <a:t>. </a:t>
            </a:r>
            <a:r>
              <a:rPr lang="ko-KR" altLang="en-US" b="1" dirty="0"/>
              <a:t>올바르게 해석한 것은</a:t>
            </a:r>
            <a:r>
              <a:rPr lang="en-US" altLang="ko-KR" b="1" dirty="0"/>
              <a:t>? </a:t>
            </a:r>
          </a:p>
          <a:p>
            <a:pPr>
              <a:lnSpc>
                <a:spcPct val="150000"/>
              </a:lnSpc>
              <a:spcAft>
                <a:spcPts val="1200"/>
              </a:spcAft>
            </a:pPr>
            <a:endParaRPr lang="en-US" altLang="ko-KR" b="1" dirty="0"/>
          </a:p>
          <a:p>
            <a:pPr indent="447675">
              <a:spcAft>
                <a:spcPts val="1200"/>
              </a:spcAft>
            </a:pP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① 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2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초마다 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f()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함수가 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10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번 호출된다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</a:p>
          <a:p>
            <a:pPr indent="447675">
              <a:spcAft>
                <a:spcPts val="120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② 2</a:t>
            </a:r>
            <a:r>
              <a:rPr lang="ko-KR" altLang="en-US" kern="0" dirty="0" err="1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밀리초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 후에 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f()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함수가 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10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번 호출된다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</a:p>
          <a:p>
            <a:pPr indent="447675">
              <a:spcAft>
                <a:spcPts val="120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③ f()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함수가 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200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회 호출된다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</a:p>
          <a:p>
            <a:pPr indent="447675">
              <a:spcAft>
                <a:spcPts val="120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④ 0.2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초 간격으로 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f()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함수가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10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번 호출된다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  <a:endParaRPr lang="ko-KR" altLang="en-US" dirty="0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D0B74393-FB0A-4304-9EAC-58458E27B0A4}"/>
              </a:ext>
            </a:extLst>
          </p:cNvPr>
          <p:cNvSpPr/>
          <p:nvPr/>
        </p:nvSpPr>
        <p:spPr>
          <a:xfrm>
            <a:off x="2166941" y="3781495"/>
            <a:ext cx="360040" cy="3600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323F95-5496-4C93-9ADB-5FA62DB06895}"/>
              </a:ext>
            </a:extLst>
          </p:cNvPr>
          <p:cNvSpPr txBox="1"/>
          <p:nvPr/>
        </p:nvSpPr>
        <p:spPr>
          <a:xfrm>
            <a:off x="7176120" y="2060848"/>
            <a:ext cx="3888432" cy="245079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322580" marR="0" indent="-322580" algn="just" fontAlgn="base" latinLnBrk="1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b="1" kern="10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let</a:t>
            </a:r>
            <a:r>
              <a:rPr lang="ko-KR" altLang="en-US" b="1" kern="10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800" b="1" kern="10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sum=0;</a:t>
            </a:r>
            <a:endParaRPr lang="en-US" altLang="ko-KR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322580" marR="0" indent="-322580" algn="just" fontAlgn="base" latinLnBrk="1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kern="10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function f() {</a:t>
            </a:r>
            <a:endParaRPr lang="en-US" altLang="ko-KR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322580" marR="0" indent="-322580" algn="just" fontAlgn="base" latinLnBrk="1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kern="10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sum++;</a:t>
            </a:r>
            <a:endParaRPr lang="en-US" altLang="ko-KR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322580" marR="0" indent="-322580" algn="just" fontAlgn="base" latinLnBrk="1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kern="10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if(sum==10) </a:t>
            </a:r>
            <a:r>
              <a:rPr lang="en-US" altLang="ko-KR" sz="1800" b="1" kern="10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clearInterval</a:t>
            </a:r>
            <a:r>
              <a:rPr lang="en-US" altLang="ko-KR" sz="1800" b="1" kern="10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(id);</a:t>
            </a:r>
            <a:endParaRPr lang="en-US" altLang="ko-KR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322580" marR="0" indent="-322580" algn="just" fontAlgn="base" latinLnBrk="1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kern="10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}</a:t>
            </a:r>
            <a:endParaRPr lang="en-US" altLang="ko-KR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322580" marR="0" indent="-322580" algn="just" fontAlgn="base" latinLnBrk="1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kern="10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let id = </a:t>
            </a:r>
            <a:r>
              <a:rPr lang="en-US" altLang="ko-KR" sz="1800" b="1" kern="10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setInterval</a:t>
            </a:r>
            <a:r>
              <a:rPr lang="en-US" altLang="ko-KR" sz="1800" b="1" kern="10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(“f()”, 200);</a:t>
            </a:r>
            <a:endParaRPr lang="en-US" altLang="ko-KR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37292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캡쳐</a:t>
            </a:r>
            <a:r>
              <a:rPr lang="ko-KR" altLang="en-US" dirty="0"/>
              <a:t> </a:t>
            </a:r>
            <a:r>
              <a:rPr lang="ko-KR" altLang="en-US" dirty="0" err="1"/>
              <a:t>리스너와</a:t>
            </a:r>
            <a:r>
              <a:rPr lang="ko-KR" altLang="en-US" dirty="0"/>
              <a:t> 버블 </a:t>
            </a:r>
            <a:r>
              <a:rPr lang="ko-KR" altLang="en-US" dirty="0" err="1"/>
              <a:t>리스너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DOM </a:t>
            </a:r>
            <a:r>
              <a:rPr lang="ko-KR" altLang="en-US" dirty="0"/>
              <a:t>객체의 이벤트 </a:t>
            </a:r>
            <a:r>
              <a:rPr lang="ko-KR" altLang="en-US" dirty="0" err="1"/>
              <a:t>리스너</a:t>
            </a:r>
            <a:r>
              <a:rPr lang="ko-KR" altLang="en-US" dirty="0"/>
              <a:t> </a:t>
            </a:r>
            <a:endParaRPr lang="en-US" altLang="ko-KR" dirty="0"/>
          </a:p>
          <a:p>
            <a:pPr lvl="1"/>
            <a:r>
              <a:rPr lang="ko-KR" altLang="en-US" dirty="0" err="1"/>
              <a:t>캡쳐</a:t>
            </a:r>
            <a:r>
              <a:rPr lang="ko-KR" altLang="en-US" dirty="0"/>
              <a:t> </a:t>
            </a:r>
            <a:r>
              <a:rPr lang="ko-KR" altLang="en-US" dirty="0" err="1"/>
              <a:t>리스너와</a:t>
            </a:r>
            <a:r>
              <a:rPr lang="ko-KR" altLang="en-US" dirty="0"/>
              <a:t> 버블 </a:t>
            </a:r>
            <a:r>
              <a:rPr lang="ko-KR" altLang="en-US" dirty="0" err="1"/>
              <a:t>리스너를</a:t>
            </a:r>
            <a:r>
              <a:rPr lang="ko-KR" altLang="en-US" dirty="0"/>
              <a:t> 모두 소유 가능</a:t>
            </a:r>
            <a:endParaRPr lang="en-US" altLang="ko-KR" dirty="0"/>
          </a:p>
          <a:p>
            <a:pPr lvl="2"/>
            <a:r>
              <a:rPr lang="ko-KR" altLang="en-US" dirty="0"/>
              <a:t>이벤트 </a:t>
            </a:r>
            <a:r>
              <a:rPr lang="ko-KR" altLang="en-US" dirty="0" err="1"/>
              <a:t>리스너</a:t>
            </a:r>
            <a:r>
              <a:rPr lang="ko-KR" altLang="en-US" dirty="0"/>
              <a:t> 등록 시</a:t>
            </a:r>
            <a:r>
              <a:rPr lang="en-US" altLang="ko-KR" dirty="0"/>
              <a:t>, </a:t>
            </a:r>
            <a:r>
              <a:rPr lang="ko-KR" altLang="en-US" dirty="0"/>
              <a:t>캡쳐 </a:t>
            </a:r>
            <a:r>
              <a:rPr lang="ko-KR" altLang="en-US" dirty="0" err="1"/>
              <a:t>리스너인지</a:t>
            </a:r>
            <a:r>
              <a:rPr lang="ko-KR" altLang="en-US" dirty="0"/>
              <a:t> 버블 </a:t>
            </a:r>
            <a:r>
              <a:rPr lang="ko-KR" altLang="en-US" dirty="0" err="1"/>
              <a:t>리스너인지</a:t>
            </a:r>
            <a:r>
              <a:rPr lang="ko-KR" altLang="en-US" dirty="0"/>
              <a:t> 구분</a:t>
            </a:r>
            <a:endParaRPr lang="en-US" altLang="ko-KR" dirty="0"/>
          </a:p>
          <a:p>
            <a:pPr lvl="2"/>
            <a:endParaRPr lang="en-US" altLang="ko-KR" sz="300" dirty="0"/>
          </a:p>
          <a:p>
            <a:r>
              <a:rPr lang="ko-KR" altLang="en-US" dirty="0" err="1"/>
              <a:t>캡쳐</a:t>
            </a:r>
            <a:r>
              <a:rPr lang="ko-KR" altLang="en-US" dirty="0"/>
              <a:t> </a:t>
            </a:r>
            <a:r>
              <a:rPr lang="ko-KR" altLang="en-US" dirty="0" err="1"/>
              <a:t>리스너와</a:t>
            </a:r>
            <a:r>
              <a:rPr lang="ko-KR" altLang="en-US" dirty="0"/>
              <a:t> 버블 </a:t>
            </a:r>
            <a:r>
              <a:rPr lang="ko-KR" altLang="en-US" dirty="0" err="1"/>
              <a:t>리스너</a:t>
            </a:r>
            <a:r>
              <a:rPr lang="ko-KR" altLang="en-US" dirty="0"/>
              <a:t> 등록</a:t>
            </a:r>
            <a:endParaRPr lang="en-US" altLang="ko-KR" dirty="0"/>
          </a:p>
          <a:p>
            <a:pPr lvl="1"/>
            <a:r>
              <a:rPr lang="en-US" altLang="ko-KR" dirty="0" err="1"/>
              <a:t>addEventListener</a:t>
            </a:r>
            <a:r>
              <a:rPr lang="en-US" altLang="ko-KR" dirty="0"/>
              <a:t>()</a:t>
            </a:r>
            <a:r>
              <a:rPr lang="ko-KR" altLang="en-US" dirty="0"/>
              <a:t>의 </a:t>
            </a:r>
            <a:r>
              <a:rPr lang="en-US" altLang="ko-KR" dirty="0"/>
              <a:t>3 </a:t>
            </a:r>
            <a:r>
              <a:rPr lang="ko-KR" altLang="en-US" dirty="0"/>
              <a:t>번째 매개 변수 이용</a:t>
            </a:r>
            <a:endParaRPr lang="en-US" altLang="ko-KR" dirty="0"/>
          </a:p>
          <a:p>
            <a:pPr lvl="2"/>
            <a:r>
              <a:rPr lang="en-US" altLang="ko-KR" dirty="0">
                <a:solidFill>
                  <a:srgbClr val="FF0000"/>
                </a:solidFill>
              </a:rPr>
              <a:t>true</a:t>
            </a:r>
            <a:r>
              <a:rPr lang="ko-KR" altLang="en-US" dirty="0">
                <a:solidFill>
                  <a:srgbClr val="FF0000"/>
                </a:solidFill>
              </a:rPr>
              <a:t>이면 </a:t>
            </a:r>
            <a:r>
              <a:rPr lang="ko-KR" altLang="en-US" dirty="0" err="1">
                <a:solidFill>
                  <a:srgbClr val="FF0000"/>
                </a:solidFill>
              </a:rPr>
              <a:t>캡쳐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ko-KR" altLang="en-US" dirty="0" err="1">
                <a:solidFill>
                  <a:srgbClr val="FF0000"/>
                </a:solidFill>
              </a:rPr>
              <a:t>리스너</a:t>
            </a:r>
            <a:r>
              <a:rPr lang="en-US" altLang="ko-KR" dirty="0">
                <a:solidFill>
                  <a:srgbClr val="FF0000"/>
                </a:solidFill>
              </a:rPr>
              <a:t>, false</a:t>
            </a:r>
            <a:r>
              <a:rPr lang="ko-KR" altLang="en-US" dirty="0">
                <a:solidFill>
                  <a:srgbClr val="FF0000"/>
                </a:solidFill>
              </a:rPr>
              <a:t>이면 버블 </a:t>
            </a:r>
            <a:r>
              <a:rPr lang="ko-KR" altLang="en-US" dirty="0" err="1">
                <a:solidFill>
                  <a:srgbClr val="FF0000"/>
                </a:solidFill>
              </a:rPr>
              <a:t>리스너</a:t>
            </a:r>
            <a:endParaRPr lang="en-US" altLang="ko-KR" dirty="0">
              <a:solidFill>
                <a:srgbClr val="FF0000"/>
              </a:solidFill>
            </a:endParaRPr>
          </a:p>
          <a:p>
            <a:pPr lvl="2"/>
            <a:r>
              <a:rPr lang="ko-KR" altLang="en-US" dirty="0"/>
              <a:t>생략되면 </a:t>
            </a:r>
            <a:r>
              <a:rPr lang="en-US" altLang="ko-KR" dirty="0"/>
              <a:t>false</a:t>
            </a:r>
            <a:r>
              <a:rPr lang="ko-KR" altLang="en-US" dirty="0"/>
              <a:t>로 처리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1"/>
            <a:r>
              <a:rPr lang="ko-KR" altLang="en-US" dirty="0"/>
              <a:t>다른</a:t>
            </a:r>
            <a:r>
              <a:rPr lang="en-US" altLang="ko-KR" dirty="0"/>
              <a:t> </a:t>
            </a:r>
            <a:r>
              <a:rPr lang="ko-KR" altLang="en-US" dirty="0"/>
              <a:t>방법의 이벤트 </a:t>
            </a:r>
            <a:r>
              <a:rPr lang="ko-KR" altLang="en-US" dirty="0" err="1"/>
              <a:t>리스너</a:t>
            </a:r>
            <a:r>
              <a:rPr lang="ko-KR" altLang="en-US" dirty="0"/>
              <a:t> 등록의 경우</a:t>
            </a:r>
            <a:endParaRPr lang="en-US" altLang="ko-KR" dirty="0"/>
          </a:p>
          <a:p>
            <a:pPr lvl="2"/>
            <a:r>
              <a:rPr lang="ko-KR" altLang="en-US" dirty="0"/>
              <a:t>버블 </a:t>
            </a:r>
            <a:r>
              <a:rPr lang="ko-KR" altLang="en-US" dirty="0" err="1"/>
              <a:t>리스너로</a:t>
            </a:r>
            <a:r>
              <a:rPr lang="ko-KR" altLang="en-US" dirty="0"/>
              <a:t> 자동 등록</a:t>
            </a:r>
            <a:endParaRPr lang="en-US" altLang="ko-KR" dirty="0"/>
          </a:p>
          <a:p>
            <a:pPr lvl="2"/>
            <a:r>
              <a:rPr lang="ko-KR" altLang="en-US" dirty="0"/>
              <a:t>예</a:t>
            </a:r>
            <a:r>
              <a:rPr lang="en-US" altLang="ko-KR" dirty="0"/>
              <a:t>)</a:t>
            </a:r>
            <a:endParaRPr lang="ko-KR" altLang="en-US" dirty="0"/>
          </a:p>
          <a:p>
            <a:pPr lvl="2"/>
            <a:endParaRPr lang="ko-KR" altLang="en-US" dirty="0"/>
          </a:p>
          <a:p>
            <a:pPr lvl="1"/>
            <a:endParaRPr lang="ko-KR" altLang="en-US" dirty="0"/>
          </a:p>
          <a:p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-8725" y="1036860"/>
            <a:ext cx="533400" cy="244476"/>
          </a:xfrm>
          <a:prstGeom prst="rect">
            <a:avLst/>
          </a:prstGeom>
        </p:spPr>
        <p:txBody>
          <a:bodyPr vert="horz" anchor="ctr" anchorCtr="0">
            <a:normAutofit fontScale="85000" lnSpcReduction="20000"/>
          </a:bodyPr>
          <a:lstStyle>
            <a:defPPr>
              <a:defRPr lang="ko-KR"/>
            </a:defPPr>
            <a:lvl1pPr marL="0" algn="ctr" defTabSz="914400" rtl="0" eaLnBrk="1" latinLnBrk="0" hangingPunct="1">
              <a:defRPr kumimoji="0" sz="1400" b="1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1870596-DAFA-46D2-82A7-2B6B5F8E0EA4}" type="slidenum">
              <a:rPr lang="ko-KR" altLang="en-US" smtClean="0"/>
              <a:pPr/>
              <a:t>40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2999656" y="3789040"/>
            <a:ext cx="7200800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5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let b =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document.getElementById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("button");</a:t>
            </a:r>
          </a:p>
          <a:p>
            <a:pPr marL="1905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b.addEventListener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("click", </a:t>
            </a:r>
            <a:r>
              <a:rPr lang="en-US" altLang="ko-KR" sz="1400" b="1" kern="0" dirty="0" err="1">
                <a:solidFill>
                  <a:srgbClr val="000000"/>
                </a:solidFill>
                <a:latin typeface="+mj-ea"/>
                <a:ea typeface="+mj-ea"/>
              </a:rPr>
              <a:t>capFunc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, true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); // </a:t>
            </a:r>
            <a:r>
              <a:rPr lang="ko-KR" altLang="en-US" sz="1400" kern="0" dirty="0" err="1">
                <a:solidFill>
                  <a:srgbClr val="000000"/>
                </a:solidFill>
                <a:latin typeface="+mj-ea"/>
                <a:ea typeface="+mj-ea"/>
              </a:rPr>
              <a:t>캡쳐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 단계에서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capFunc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()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실행</a:t>
            </a:r>
          </a:p>
          <a:p>
            <a:pPr marL="1905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b.addEventListener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("click", </a:t>
            </a:r>
            <a:r>
              <a:rPr lang="en-US" altLang="ko-KR" sz="1400" b="1" kern="0" dirty="0" err="1">
                <a:solidFill>
                  <a:srgbClr val="000000"/>
                </a:solidFill>
                <a:latin typeface="+mj-ea"/>
                <a:ea typeface="+mj-ea"/>
              </a:rPr>
              <a:t>bubbleFunc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, false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); //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버블 단계에서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bubbleFunc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()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실행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2999656" y="5318803"/>
            <a:ext cx="4464496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5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obj.onclick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= function(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e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) { //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버블 </a:t>
            </a:r>
            <a:r>
              <a:rPr lang="ko-KR" altLang="en-US" sz="1400" kern="0" dirty="0" err="1">
                <a:solidFill>
                  <a:srgbClr val="000000"/>
                </a:solidFill>
                <a:latin typeface="+mj-ea"/>
                <a:ea typeface="+mj-ea"/>
              </a:rPr>
              <a:t>리스너도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 작동</a:t>
            </a:r>
          </a:p>
          <a:p>
            <a:pPr marL="1905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	... 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} 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86363132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4113E85A-E98E-498B-8FEC-BD3D3CC5B3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0136" y="1990739"/>
            <a:ext cx="2592289" cy="1762955"/>
          </a:xfrm>
          <a:prstGeom prst="rect">
            <a:avLst/>
          </a:prstGeom>
          <a:ln w="6350">
            <a:solidFill>
              <a:srgbClr val="2379BF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C11BBA6-5E14-4943-95AF-3305920C87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0135" y="4018784"/>
            <a:ext cx="2592289" cy="2185071"/>
          </a:xfrm>
          <a:prstGeom prst="rect">
            <a:avLst/>
          </a:prstGeom>
          <a:ln w="6350">
            <a:solidFill>
              <a:srgbClr val="2379BF"/>
            </a:solidFill>
          </a:ln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9-8 </a:t>
            </a:r>
            <a:r>
              <a:rPr lang="ko-KR" altLang="en-US" dirty="0"/>
              <a:t>이벤트 흐름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62500" lnSpcReduction="20000"/>
          </a:bodyPr>
          <a:lstStyle/>
          <a:p>
            <a:fld id="{01870596-DAFA-46D2-82A7-2B6B5F8E0EA4}" type="slidenum">
              <a:rPr lang="ko-KR" altLang="en-US" smtClean="0"/>
              <a:t>41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1600149" y="908720"/>
            <a:ext cx="5343469" cy="549381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900" dirty="0"/>
              <a:t>&lt;!DOCTYPE html&gt;</a:t>
            </a:r>
          </a:p>
          <a:p>
            <a:pPr defTabSz="180000"/>
            <a:r>
              <a:rPr lang="en-US" altLang="ko-KR" sz="900" dirty="0"/>
              <a:t>&lt;html&gt;&lt;head&gt;&lt;meta charset="</a:t>
            </a:r>
            <a:r>
              <a:rPr lang="en-US" altLang="ko-KR" sz="900" dirty="0" err="1"/>
              <a:t>utf</a:t>
            </a:r>
            <a:r>
              <a:rPr lang="en-US" altLang="ko-KR" sz="900" dirty="0"/>
              <a:t>-8"&gt;&lt;title&gt;</a:t>
            </a:r>
            <a:r>
              <a:rPr lang="ko-KR" altLang="en-US" sz="900" dirty="0"/>
              <a:t>이벤트 흐름</a:t>
            </a:r>
            <a:r>
              <a:rPr lang="en-US" altLang="ko-KR" sz="900" dirty="0"/>
              <a:t>&lt;/title&gt;&lt;/head&gt;</a:t>
            </a:r>
          </a:p>
          <a:p>
            <a:pPr defTabSz="180000"/>
            <a:r>
              <a:rPr lang="en-US" altLang="ko-KR" sz="900" dirty="0"/>
              <a:t>&lt;body&gt;</a:t>
            </a:r>
          </a:p>
          <a:p>
            <a:pPr defTabSz="180000"/>
            <a:r>
              <a:rPr lang="en-US" altLang="ko-KR" sz="900" dirty="0"/>
              <a:t>&lt;p style="</a:t>
            </a:r>
            <a:r>
              <a:rPr lang="en-US" altLang="ko-KR" sz="900" dirty="0" err="1"/>
              <a:t>color:blue</a:t>
            </a:r>
            <a:r>
              <a:rPr lang="en-US" altLang="ko-KR" sz="900" dirty="0"/>
              <a:t>"&gt;</a:t>
            </a:r>
            <a:r>
              <a:rPr lang="ko-KR" altLang="en-US" sz="900" dirty="0"/>
              <a:t>이것은 </a:t>
            </a:r>
          </a:p>
          <a:p>
            <a:pPr defTabSz="180000"/>
            <a:r>
              <a:rPr lang="en-US" altLang="ko-KR" sz="900" dirty="0"/>
              <a:t>	&lt;span style="</a:t>
            </a:r>
            <a:r>
              <a:rPr lang="en-US" altLang="ko-KR" sz="900" dirty="0" err="1"/>
              <a:t>color:red</a:t>
            </a:r>
            <a:r>
              <a:rPr lang="en-US" altLang="ko-KR" sz="900" dirty="0"/>
              <a:t>" id="span"&gt;</a:t>
            </a:r>
            <a:r>
              <a:rPr lang="ko-KR" altLang="en-US" sz="900" dirty="0"/>
              <a:t>문장입니다</a:t>
            </a:r>
            <a:r>
              <a:rPr lang="en-US" altLang="ko-KR" sz="900" dirty="0"/>
              <a:t>.</a:t>
            </a:r>
          </a:p>
          <a:p>
            <a:pPr defTabSz="180000"/>
            <a:r>
              <a:rPr lang="en-US" altLang="ko-KR" sz="900" dirty="0"/>
              <a:t>    &lt;/span&gt;</a:t>
            </a:r>
          </a:p>
          <a:p>
            <a:pPr defTabSz="180000"/>
            <a:r>
              <a:rPr lang="en-US" altLang="ko-KR" sz="900" dirty="0"/>
              <a:t>&lt;/p&gt;</a:t>
            </a:r>
          </a:p>
          <a:p>
            <a:pPr defTabSz="180000"/>
            <a:r>
              <a:rPr lang="en-US" altLang="ko-KR" sz="900" dirty="0"/>
              <a:t>&lt;form&gt;</a:t>
            </a:r>
          </a:p>
          <a:p>
            <a:pPr defTabSz="180000"/>
            <a:r>
              <a:rPr lang="en-US" altLang="ko-KR" sz="900" dirty="0"/>
              <a:t>	&lt;input type="text" name="s"&gt;</a:t>
            </a:r>
          </a:p>
          <a:p>
            <a:pPr defTabSz="180000"/>
            <a:r>
              <a:rPr lang="en-US" altLang="ko-KR" sz="900" dirty="0"/>
              <a:t>	&lt;input type="button" value="</a:t>
            </a:r>
            <a:r>
              <a:rPr lang="ko-KR" altLang="en-US" sz="900" dirty="0"/>
              <a:t>테스트</a:t>
            </a:r>
            <a:r>
              <a:rPr lang="en-US" altLang="ko-KR" sz="900" dirty="0"/>
              <a:t>" id="button"&gt;</a:t>
            </a:r>
          </a:p>
          <a:p>
            <a:pPr defTabSz="180000"/>
            <a:r>
              <a:rPr lang="en-US" altLang="ko-KR" sz="900" dirty="0"/>
              <a:t>	&lt;</a:t>
            </a:r>
            <a:r>
              <a:rPr lang="en-US" altLang="ko-KR" sz="900" dirty="0" err="1"/>
              <a:t>hr</a:t>
            </a:r>
            <a:r>
              <a:rPr lang="en-US" altLang="ko-KR" sz="900" dirty="0"/>
              <a:t>&gt;</a:t>
            </a:r>
          </a:p>
          <a:p>
            <a:pPr defTabSz="180000"/>
            <a:r>
              <a:rPr lang="en-US" altLang="ko-KR" sz="900" dirty="0"/>
              <a:t>&lt;/form&gt;</a:t>
            </a:r>
          </a:p>
          <a:p>
            <a:pPr defTabSz="180000"/>
            <a:r>
              <a:rPr lang="en-US" altLang="ko-KR" sz="900" dirty="0"/>
              <a:t>&lt;div id="div" style="</a:t>
            </a:r>
            <a:r>
              <a:rPr lang="en-US" altLang="ko-KR" sz="900" dirty="0" err="1"/>
              <a:t>color:green</a:t>
            </a:r>
            <a:r>
              <a:rPr lang="en-US" altLang="ko-KR" sz="900" dirty="0"/>
              <a:t>"&gt;&lt;/div&gt;</a:t>
            </a:r>
          </a:p>
          <a:p>
            <a:pPr defTabSz="180000"/>
            <a:r>
              <a:rPr lang="en-US" altLang="ko-KR" sz="900" dirty="0"/>
              <a:t>&lt;script&gt;</a:t>
            </a:r>
          </a:p>
          <a:p>
            <a:pPr defTabSz="180000"/>
            <a:r>
              <a:rPr lang="en-US" altLang="ko-KR" sz="900" dirty="0"/>
              <a:t>let</a:t>
            </a:r>
            <a:r>
              <a:rPr lang="ko-KR" altLang="en-US" sz="900" dirty="0"/>
              <a:t> </a:t>
            </a:r>
            <a:r>
              <a:rPr lang="en-US" altLang="ko-KR" sz="900" dirty="0"/>
              <a:t>div = </a:t>
            </a:r>
            <a:r>
              <a:rPr lang="en-US" altLang="ko-KR" sz="900" dirty="0" err="1"/>
              <a:t>document.getElementById</a:t>
            </a:r>
            <a:r>
              <a:rPr lang="en-US" altLang="ko-KR" sz="900" dirty="0"/>
              <a:t>("div"); // </a:t>
            </a:r>
            <a:r>
              <a:rPr lang="ko-KR" altLang="en-US" sz="900" dirty="0"/>
              <a:t>이벤트 메시지 출력 공간</a:t>
            </a:r>
          </a:p>
          <a:p>
            <a:pPr defTabSz="180000"/>
            <a:r>
              <a:rPr lang="en-US" altLang="ko-KR" sz="900" dirty="0"/>
              <a:t>let button = </a:t>
            </a:r>
            <a:r>
              <a:rPr lang="en-US" altLang="ko-KR" sz="900" dirty="0" err="1"/>
              <a:t>document.getElementById</a:t>
            </a:r>
            <a:r>
              <a:rPr lang="en-US" altLang="ko-KR" sz="900" dirty="0"/>
              <a:t>("button");</a:t>
            </a:r>
          </a:p>
          <a:p>
            <a:pPr defTabSz="180000"/>
            <a:endParaRPr lang="ko-KR" altLang="en-US" sz="900" dirty="0"/>
          </a:p>
          <a:p>
            <a:pPr defTabSz="180000"/>
            <a:r>
              <a:rPr lang="en-US" altLang="ko-KR" sz="900" dirty="0"/>
              <a:t>// body </a:t>
            </a:r>
            <a:r>
              <a:rPr lang="ko-KR" altLang="en-US" sz="900" dirty="0"/>
              <a:t>객체에 </a:t>
            </a:r>
            <a:r>
              <a:rPr lang="ko-KR" altLang="en-US" sz="900" dirty="0" err="1"/>
              <a:t>캡쳐</a:t>
            </a:r>
            <a:r>
              <a:rPr lang="ko-KR" altLang="en-US" sz="900" dirty="0"/>
              <a:t> </a:t>
            </a:r>
            <a:r>
              <a:rPr lang="ko-KR" altLang="en-US" sz="900" dirty="0" err="1"/>
              <a:t>리스너</a:t>
            </a:r>
            <a:r>
              <a:rPr lang="ko-KR" altLang="en-US" sz="900" dirty="0"/>
              <a:t> 등록</a:t>
            </a:r>
          </a:p>
          <a:p>
            <a:pPr defTabSz="180000"/>
            <a:r>
              <a:rPr lang="en-US" altLang="ko-KR" sz="900" b="1" dirty="0" err="1"/>
              <a:t>document.body.addEventListener</a:t>
            </a:r>
            <a:r>
              <a:rPr lang="en-US" altLang="ko-KR" sz="900" b="1" dirty="0"/>
              <a:t>("click", capture, true); </a:t>
            </a:r>
            <a:r>
              <a:rPr lang="en-US" altLang="ko-KR" sz="900" dirty="0"/>
              <a:t>// </a:t>
            </a:r>
            <a:r>
              <a:rPr lang="ko-KR" altLang="en-US" sz="900" dirty="0" err="1"/>
              <a:t>켭쳐</a:t>
            </a:r>
            <a:r>
              <a:rPr lang="ko-KR" altLang="en-US" sz="900" dirty="0"/>
              <a:t> 단계</a:t>
            </a:r>
            <a:r>
              <a:rPr lang="en-US" altLang="ko-KR" sz="900" dirty="0"/>
              <a:t>(1) </a:t>
            </a:r>
          </a:p>
          <a:p>
            <a:pPr defTabSz="180000"/>
            <a:endParaRPr lang="ko-KR" altLang="en-US" sz="900" dirty="0"/>
          </a:p>
          <a:p>
            <a:pPr defTabSz="180000"/>
            <a:r>
              <a:rPr lang="en-US" altLang="ko-KR" sz="900" dirty="0"/>
              <a:t>// </a:t>
            </a:r>
            <a:r>
              <a:rPr lang="ko-KR" altLang="en-US" sz="900" dirty="0" err="1"/>
              <a:t>타겟</a:t>
            </a:r>
            <a:r>
              <a:rPr lang="ko-KR" altLang="en-US" sz="900" dirty="0"/>
              <a:t> 객체에 버블 </a:t>
            </a:r>
            <a:r>
              <a:rPr lang="ko-KR" altLang="en-US" sz="900" dirty="0" err="1"/>
              <a:t>리스너</a:t>
            </a:r>
            <a:r>
              <a:rPr lang="ko-KR" altLang="en-US" sz="900" dirty="0"/>
              <a:t> 등록</a:t>
            </a:r>
          </a:p>
          <a:p>
            <a:pPr defTabSz="180000"/>
            <a:r>
              <a:rPr lang="en-US" altLang="ko-KR" sz="900" b="1" dirty="0" err="1"/>
              <a:t>button.addEventListener</a:t>
            </a:r>
            <a:r>
              <a:rPr lang="en-US" altLang="ko-KR" sz="900" b="1" dirty="0"/>
              <a:t>("click", bubble, false); </a:t>
            </a:r>
            <a:r>
              <a:rPr lang="en-US" altLang="ko-KR" sz="900" dirty="0"/>
              <a:t>// </a:t>
            </a:r>
            <a:r>
              <a:rPr lang="ko-KR" altLang="en-US" sz="900" dirty="0"/>
              <a:t>버블 단계</a:t>
            </a:r>
            <a:r>
              <a:rPr lang="en-US" altLang="ko-KR" sz="900" dirty="0"/>
              <a:t>(2)</a:t>
            </a:r>
          </a:p>
          <a:p>
            <a:pPr defTabSz="180000"/>
            <a:endParaRPr lang="ko-KR" altLang="en-US" sz="900" dirty="0"/>
          </a:p>
          <a:p>
            <a:pPr defTabSz="180000"/>
            <a:r>
              <a:rPr lang="en-US" altLang="ko-KR" sz="900" dirty="0"/>
              <a:t>// body </a:t>
            </a:r>
            <a:r>
              <a:rPr lang="ko-KR" altLang="en-US" sz="900" dirty="0"/>
              <a:t>객체에 버블 </a:t>
            </a:r>
            <a:r>
              <a:rPr lang="ko-KR" altLang="en-US" sz="900" dirty="0" err="1"/>
              <a:t>리스너</a:t>
            </a:r>
            <a:r>
              <a:rPr lang="ko-KR" altLang="en-US" sz="900" dirty="0"/>
              <a:t> 등록</a:t>
            </a:r>
          </a:p>
          <a:p>
            <a:pPr defTabSz="180000"/>
            <a:r>
              <a:rPr lang="en-US" altLang="ko-KR" sz="900" b="1" dirty="0" err="1"/>
              <a:t>document.body.addEventListener</a:t>
            </a:r>
            <a:r>
              <a:rPr lang="en-US" altLang="ko-KR" sz="900" b="1" dirty="0"/>
              <a:t>("click", bubble, false); </a:t>
            </a:r>
            <a:r>
              <a:rPr lang="en-US" altLang="ko-KR" sz="900" dirty="0"/>
              <a:t>// </a:t>
            </a:r>
            <a:r>
              <a:rPr lang="ko-KR" altLang="en-US" sz="900" dirty="0"/>
              <a:t>버블 단계</a:t>
            </a:r>
            <a:r>
              <a:rPr lang="en-US" altLang="ko-KR" sz="900" dirty="0"/>
              <a:t>(3)</a:t>
            </a:r>
          </a:p>
          <a:p>
            <a:pPr defTabSz="180000"/>
            <a:endParaRPr lang="ko-KR" altLang="en-US" sz="900" dirty="0"/>
          </a:p>
          <a:p>
            <a:pPr defTabSz="180000"/>
            <a:r>
              <a:rPr lang="en-US" altLang="ko-KR" sz="900" b="1" dirty="0"/>
              <a:t>function capture(e) { </a:t>
            </a:r>
            <a:r>
              <a:rPr lang="en-US" altLang="ko-KR" sz="900" dirty="0"/>
              <a:t>// e</a:t>
            </a:r>
            <a:r>
              <a:rPr lang="ko-KR" altLang="en-US" sz="900" dirty="0"/>
              <a:t>는 이벤트 객체</a:t>
            </a:r>
          </a:p>
          <a:p>
            <a:pPr defTabSz="180000"/>
            <a:r>
              <a:rPr lang="en-US" altLang="ko-KR" sz="900" dirty="0"/>
              <a:t>	let </a:t>
            </a:r>
            <a:r>
              <a:rPr lang="en-US" altLang="ko-KR" sz="900" dirty="0" err="1"/>
              <a:t>obj</a:t>
            </a:r>
            <a:r>
              <a:rPr lang="en-US" altLang="ko-KR" sz="900" dirty="0"/>
              <a:t> = </a:t>
            </a:r>
            <a:r>
              <a:rPr lang="en-US" altLang="ko-KR" sz="900" b="1" dirty="0" err="1"/>
              <a:t>e.currentTarget</a:t>
            </a:r>
            <a:r>
              <a:rPr lang="en-US" altLang="ko-KR" sz="900" dirty="0"/>
              <a:t>; // </a:t>
            </a:r>
            <a:r>
              <a:rPr lang="ko-KR" altLang="en-US" sz="900" dirty="0"/>
              <a:t>현재 이벤트를 받은  </a:t>
            </a:r>
            <a:r>
              <a:rPr lang="en-US" altLang="ko-KR" sz="900" dirty="0"/>
              <a:t>DOM </a:t>
            </a:r>
            <a:r>
              <a:rPr lang="ko-KR" altLang="en-US" sz="900" dirty="0"/>
              <a:t>객체</a:t>
            </a:r>
          </a:p>
          <a:p>
            <a:pPr defTabSz="180000"/>
            <a:r>
              <a:rPr lang="en-US" altLang="ko-KR" sz="900" dirty="0"/>
              <a:t>	let </a:t>
            </a:r>
            <a:r>
              <a:rPr lang="en-US" altLang="ko-KR" sz="900" dirty="0" err="1"/>
              <a:t>tagName</a:t>
            </a:r>
            <a:r>
              <a:rPr lang="en-US" altLang="ko-KR" sz="900" dirty="0"/>
              <a:t> = </a:t>
            </a:r>
            <a:r>
              <a:rPr lang="en-US" altLang="ko-KR" sz="900" dirty="0" err="1"/>
              <a:t>obj.tagName</a:t>
            </a:r>
            <a:r>
              <a:rPr lang="en-US" altLang="ko-KR" sz="900" dirty="0"/>
              <a:t>; // </a:t>
            </a:r>
            <a:r>
              <a:rPr lang="ko-KR" altLang="en-US" sz="900" dirty="0"/>
              <a:t>태그 이름</a:t>
            </a:r>
          </a:p>
          <a:p>
            <a:pPr defTabSz="180000"/>
            <a:r>
              <a:rPr lang="en-US" altLang="ko-KR" sz="900" dirty="0"/>
              <a:t>	</a:t>
            </a:r>
            <a:r>
              <a:rPr lang="en-US" altLang="ko-KR" sz="900" dirty="0" err="1"/>
              <a:t>div.innerHTML</a:t>
            </a:r>
            <a:r>
              <a:rPr lang="en-US" altLang="ko-KR" sz="900" dirty="0"/>
              <a:t> += "&lt;</a:t>
            </a:r>
            <a:r>
              <a:rPr lang="en-US" altLang="ko-KR" sz="900" dirty="0" err="1"/>
              <a:t>br</a:t>
            </a:r>
            <a:r>
              <a:rPr lang="en-US" altLang="ko-KR" sz="900" dirty="0"/>
              <a:t>&gt;capture </a:t>
            </a:r>
            <a:r>
              <a:rPr lang="ko-KR" altLang="en-US" sz="900" dirty="0"/>
              <a:t>단계 </a:t>
            </a:r>
            <a:r>
              <a:rPr lang="en-US" altLang="ko-KR" sz="900" dirty="0"/>
              <a:t>: "</a:t>
            </a:r>
            <a:r>
              <a:rPr lang="ko-KR" altLang="en-US" sz="900" dirty="0"/>
              <a:t> </a:t>
            </a:r>
            <a:r>
              <a:rPr lang="en-US" altLang="ko-KR" sz="900" dirty="0"/>
              <a:t>+ </a:t>
            </a:r>
            <a:r>
              <a:rPr lang="en-US" altLang="ko-KR" sz="900" dirty="0" err="1"/>
              <a:t>tagName</a:t>
            </a:r>
            <a:r>
              <a:rPr lang="en-US" altLang="ko-KR" sz="900" dirty="0"/>
              <a:t> + " </a:t>
            </a:r>
            <a:r>
              <a:rPr lang="ko-KR" altLang="en-US" sz="900" dirty="0"/>
              <a:t>태그 </a:t>
            </a:r>
            <a:r>
              <a:rPr lang="en-US" altLang="ko-KR" sz="900" dirty="0"/>
              <a:t>"</a:t>
            </a:r>
            <a:r>
              <a:rPr lang="ko-KR" altLang="en-US" sz="900" dirty="0"/>
              <a:t> </a:t>
            </a:r>
            <a:r>
              <a:rPr lang="en-US" altLang="ko-KR" sz="900" dirty="0"/>
              <a:t>+ </a:t>
            </a:r>
            <a:r>
              <a:rPr lang="en-US" altLang="ko-KR" sz="900" dirty="0" err="1"/>
              <a:t>e.type</a:t>
            </a:r>
            <a:r>
              <a:rPr lang="en-US" altLang="ko-KR" sz="900" dirty="0"/>
              <a:t> + "</a:t>
            </a:r>
            <a:r>
              <a:rPr lang="ko-KR" altLang="en-US" sz="900" dirty="0"/>
              <a:t>이벤트</a:t>
            </a:r>
            <a:r>
              <a:rPr lang="en-US" altLang="ko-KR" sz="900" dirty="0"/>
              <a:t>";</a:t>
            </a:r>
          </a:p>
          <a:p>
            <a:pPr defTabSz="180000"/>
            <a:r>
              <a:rPr lang="en-US" altLang="ko-KR" sz="900" b="1" dirty="0"/>
              <a:t>}</a:t>
            </a:r>
          </a:p>
          <a:p>
            <a:pPr defTabSz="180000"/>
            <a:endParaRPr lang="ko-KR" altLang="en-US" sz="900" dirty="0"/>
          </a:p>
          <a:p>
            <a:pPr defTabSz="180000"/>
            <a:r>
              <a:rPr lang="en-US" altLang="ko-KR" sz="900" b="1" dirty="0"/>
              <a:t>function bubble(e) { </a:t>
            </a:r>
            <a:r>
              <a:rPr lang="en-US" altLang="ko-KR" sz="900" dirty="0"/>
              <a:t>// e</a:t>
            </a:r>
            <a:r>
              <a:rPr lang="ko-KR" altLang="en-US" sz="900" dirty="0"/>
              <a:t>는 이벤트 객체</a:t>
            </a:r>
          </a:p>
          <a:p>
            <a:pPr defTabSz="180000"/>
            <a:r>
              <a:rPr lang="en-US" altLang="ko-KR" sz="900" dirty="0"/>
              <a:t>	let </a:t>
            </a:r>
            <a:r>
              <a:rPr lang="en-US" altLang="ko-KR" sz="900" dirty="0" err="1"/>
              <a:t>obj</a:t>
            </a:r>
            <a:r>
              <a:rPr lang="en-US" altLang="ko-KR" sz="900" dirty="0"/>
              <a:t> = </a:t>
            </a:r>
            <a:r>
              <a:rPr lang="en-US" altLang="ko-KR" sz="900" b="1" dirty="0" err="1"/>
              <a:t>e.currentTarget</a:t>
            </a:r>
            <a:r>
              <a:rPr lang="en-US" altLang="ko-KR" sz="900" dirty="0"/>
              <a:t>; // </a:t>
            </a:r>
            <a:r>
              <a:rPr lang="ko-KR" altLang="en-US" sz="900" dirty="0"/>
              <a:t>현재 이벤트를 받은  </a:t>
            </a:r>
            <a:r>
              <a:rPr lang="en-US" altLang="ko-KR" sz="900" dirty="0"/>
              <a:t>DOM </a:t>
            </a:r>
            <a:r>
              <a:rPr lang="ko-KR" altLang="en-US" sz="900" dirty="0"/>
              <a:t>객체</a:t>
            </a:r>
          </a:p>
          <a:p>
            <a:pPr defTabSz="180000"/>
            <a:r>
              <a:rPr lang="en-US" altLang="ko-KR" sz="900" dirty="0"/>
              <a:t>	let </a:t>
            </a:r>
            <a:r>
              <a:rPr lang="en-US" altLang="ko-KR" sz="900" dirty="0" err="1"/>
              <a:t>tagName</a:t>
            </a:r>
            <a:r>
              <a:rPr lang="en-US" altLang="ko-KR" sz="900" dirty="0"/>
              <a:t> = </a:t>
            </a:r>
            <a:r>
              <a:rPr lang="en-US" altLang="ko-KR" sz="900" dirty="0" err="1"/>
              <a:t>obj.tagName</a:t>
            </a:r>
            <a:r>
              <a:rPr lang="en-US" altLang="ko-KR" sz="900" dirty="0"/>
              <a:t>; // </a:t>
            </a:r>
            <a:r>
              <a:rPr lang="ko-KR" altLang="en-US" sz="900" dirty="0"/>
              <a:t>태그 이름</a:t>
            </a:r>
          </a:p>
          <a:p>
            <a:pPr defTabSz="180000"/>
            <a:r>
              <a:rPr lang="en-US" altLang="ko-KR" sz="900" dirty="0"/>
              <a:t>	</a:t>
            </a:r>
            <a:r>
              <a:rPr lang="en-US" altLang="ko-KR" sz="900" dirty="0" err="1"/>
              <a:t>div.innerHTML</a:t>
            </a:r>
            <a:r>
              <a:rPr lang="en-US" altLang="ko-KR" sz="900" dirty="0"/>
              <a:t> += "&lt;</a:t>
            </a:r>
            <a:r>
              <a:rPr lang="en-US" altLang="ko-KR" sz="900" dirty="0" err="1"/>
              <a:t>br</a:t>
            </a:r>
            <a:r>
              <a:rPr lang="en-US" altLang="ko-KR" sz="900" dirty="0"/>
              <a:t>&gt;bubble </a:t>
            </a:r>
            <a:r>
              <a:rPr lang="ko-KR" altLang="en-US" sz="900" dirty="0"/>
              <a:t>단계 </a:t>
            </a:r>
            <a:r>
              <a:rPr lang="en-US" altLang="ko-KR" sz="900" dirty="0"/>
              <a:t>: "</a:t>
            </a:r>
            <a:r>
              <a:rPr lang="ko-KR" altLang="en-US" sz="900" dirty="0"/>
              <a:t> </a:t>
            </a:r>
            <a:r>
              <a:rPr lang="en-US" altLang="ko-KR" sz="900" dirty="0"/>
              <a:t>+ </a:t>
            </a:r>
            <a:r>
              <a:rPr lang="en-US" altLang="ko-KR" sz="900" dirty="0" err="1"/>
              <a:t>tagName</a:t>
            </a:r>
            <a:r>
              <a:rPr lang="en-US" altLang="ko-KR" sz="900" dirty="0"/>
              <a:t> + " </a:t>
            </a:r>
            <a:r>
              <a:rPr lang="ko-KR" altLang="en-US" sz="900" dirty="0"/>
              <a:t>태그 </a:t>
            </a:r>
            <a:r>
              <a:rPr lang="en-US" altLang="ko-KR" sz="900" dirty="0"/>
              <a:t>"</a:t>
            </a:r>
            <a:r>
              <a:rPr lang="ko-KR" altLang="en-US" sz="900" dirty="0"/>
              <a:t> </a:t>
            </a:r>
            <a:r>
              <a:rPr lang="en-US" altLang="ko-KR" sz="900" dirty="0"/>
              <a:t>+ </a:t>
            </a:r>
            <a:r>
              <a:rPr lang="en-US" altLang="ko-KR" sz="900" dirty="0" err="1"/>
              <a:t>e.type</a:t>
            </a:r>
            <a:r>
              <a:rPr lang="en-US" altLang="ko-KR" sz="900" dirty="0"/>
              <a:t> + "</a:t>
            </a:r>
            <a:r>
              <a:rPr lang="ko-KR" altLang="en-US" sz="900" dirty="0"/>
              <a:t>이벤트</a:t>
            </a:r>
            <a:r>
              <a:rPr lang="en-US" altLang="ko-KR" sz="900" dirty="0"/>
              <a:t>";</a:t>
            </a:r>
          </a:p>
          <a:p>
            <a:pPr defTabSz="180000"/>
            <a:r>
              <a:rPr lang="en-US" altLang="ko-KR" sz="900" b="1" dirty="0"/>
              <a:t>}</a:t>
            </a:r>
          </a:p>
          <a:p>
            <a:pPr defTabSz="180000"/>
            <a:r>
              <a:rPr lang="en-US" altLang="ko-KR" sz="900" dirty="0"/>
              <a:t>&lt;/script&gt;</a:t>
            </a:r>
          </a:p>
          <a:p>
            <a:pPr defTabSz="180000"/>
            <a:r>
              <a:rPr lang="en-US" altLang="ko-KR" sz="900" dirty="0"/>
              <a:t>&lt;/body&gt;&lt;/html&gt;</a:t>
            </a:r>
            <a:endParaRPr lang="ko-KR" altLang="en-US" sz="900" dirty="0"/>
          </a:p>
        </p:txBody>
      </p:sp>
      <p:sp>
        <p:nvSpPr>
          <p:cNvPr id="12" name="타원 11"/>
          <p:cNvSpPr/>
          <p:nvPr/>
        </p:nvSpPr>
        <p:spPr>
          <a:xfrm>
            <a:off x="8921071" y="4946482"/>
            <a:ext cx="575056" cy="327309"/>
          </a:xfrm>
          <a:prstGeom prst="ellipse">
            <a:avLst/>
          </a:prstGeom>
          <a:noFill/>
          <a:ln w="9525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9392326" y="4503807"/>
            <a:ext cx="1199525" cy="442674"/>
          </a:xfrm>
          <a:prstGeom prst="wedgeRoundRectCallout">
            <a:avLst>
              <a:gd name="adj1" fmla="val -61250"/>
              <a:gd name="adj2" fmla="val 4302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/>
              <a:t>버튼을 클릭하면</a:t>
            </a:r>
            <a:endParaRPr lang="en-US" altLang="ko-KR" sz="1000" dirty="0"/>
          </a:p>
          <a:p>
            <a:pPr algn="ctr"/>
            <a:r>
              <a:rPr lang="en-US" altLang="ko-KR" sz="1000" dirty="0"/>
              <a:t>click </a:t>
            </a:r>
            <a:r>
              <a:rPr lang="ko-KR" altLang="en-US" sz="1000" dirty="0"/>
              <a:t>이벤트 발생</a:t>
            </a:r>
          </a:p>
        </p:txBody>
      </p:sp>
    </p:spTree>
    <p:extLst>
      <p:ext uri="{BB962C8B-B14F-4D97-AF65-F5344CB8AC3E}">
        <p14:creationId xmlns:p14="http://schemas.microsoft.com/office/powerpoint/2010/main" val="241073573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defPPr>
              <a:defRPr lang="ko-KR"/>
            </a:defPPr>
            <a:lvl1pPr marL="0" algn="ctr" defTabSz="914400" rtl="0" eaLnBrk="1" latinLnBrk="0" hangingPunct="1">
              <a:defRPr kumimoji="0" sz="14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1870596-DAFA-46D2-82A7-2B6B5F8E0EA4}" type="slidenum">
              <a:rPr lang="ko-KR" altLang="en-US" smtClean="0"/>
              <a:pPr/>
              <a:t>42</a:t>
            </a:fld>
            <a:endParaRPr lang="ko-KR" altLang="en-US"/>
          </a:p>
        </p:txBody>
      </p:sp>
      <p:sp>
        <p:nvSpPr>
          <p:cNvPr id="4" name="Rectangle 410"/>
          <p:cNvSpPr>
            <a:spLocks noChangeArrowheads="1"/>
          </p:cNvSpPr>
          <p:nvPr/>
        </p:nvSpPr>
        <p:spPr bwMode="auto">
          <a:xfrm>
            <a:off x="5591944" y="733213"/>
            <a:ext cx="1143000" cy="2880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chemeClr val="accent2">
                <a:lumMod val="7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36000" tIns="46038" rIns="36000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en-US" altLang="ko-KR" sz="1400" dirty="0">
                <a:solidFill>
                  <a:srgbClr val="0070C0"/>
                </a:solidFill>
                <a:latin typeface="Helvetica" pitchFamily="34" charset="0"/>
                <a:ea typeface="돋움" pitchFamily="50" charset="-127"/>
              </a:rPr>
              <a:t>window</a:t>
            </a:r>
          </a:p>
        </p:txBody>
      </p:sp>
      <p:cxnSp>
        <p:nvCxnSpPr>
          <p:cNvPr id="5" name="직선 연결선 4"/>
          <p:cNvCxnSpPr>
            <a:stCxn id="4" idx="2"/>
            <a:endCxn id="6" idx="0"/>
          </p:cNvCxnSpPr>
          <p:nvPr/>
        </p:nvCxnSpPr>
        <p:spPr>
          <a:xfrm>
            <a:off x="6163444" y="1021245"/>
            <a:ext cx="0" cy="353728"/>
          </a:xfrm>
          <a:prstGeom prst="line">
            <a:avLst/>
          </a:prstGeom>
          <a:ln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411"/>
          <p:cNvSpPr>
            <a:spLocks noChangeArrowheads="1"/>
          </p:cNvSpPr>
          <p:nvPr/>
        </p:nvSpPr>
        <p:spPr bwMode="auto">
          <a:xfrm>
            <a:off x="5591944" y="1374973"/>
            <a:ext cx="1143000" cy="288032"/>
          </a:xfrm>
          <a:prstGeom prst="rect">
            <a:avLst/>
          </a:prstGeom>
          <a:solidFill>
            <a:srgbClr val="FFFF66"/>
          </a:solidFill>
          <a:ln w="9525">
            <a:solidFill>
              <a:schemeClr val="accent2">
                <a:lumMod val="7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36000" tIns="46038" rIns="36000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en-US" altLang="ko-KR" sz="1400" dirty="0">
                <a:solidFill>
                  <a:srgbClr val="0070C0"/>
                </a:solidFill>
                <a:latin typeface="Helvetica" pitchFamily="34" charset="0"/>
                <a:ea typeface="돋움" pitchFamily="50" charset="-127"/>
              </a:rPr>
              <a:t>document</a:t>
            </a:r>
          </a:p>
        </p:txBody>
      </p:sp>
      <p:sp>
        <p:nvSpPr>
          <p:cNvPr id="7" name="Rectangle 411"/>
          <p:cNvSpPr>
            <a:spLocks noChangeArrowheads="1"/>
          </p:cNvSpPr>
          <p:nvPr/>
        </p:nvSpPr>
        <p:spPr bwMode="auto">
          <a:xfrm>
            <a:off x="5591944" y="1988840"/>
            <a:ext cx="1143000" cy="312688"/>
          </a:xfrm>
          <a:prstGeom prst="rect">
            <a:avLst/>
          </a:prstGeom>
          <a:solidFill>
            <a:srgbClr val="FFFF66"/>
          </a:solidFill>
          <a:ln w="9525">
            <a:solidFill>
              <a:schemeClr val="accent2">
                <a:lumMod val="7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36000" tIns="46038" rIns="36000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en-US" altLang="ko-KR" sz="1400" dirty="0">
                <a:solidFill>
                  <a:srgbClr val="0070C0"/>
                </a:solidFill>
                <a:latin typeface="Helvetica" pitchFamily="34" charset="0"/>
                <a:ea typeface="돋움" pitchFamily="50" charset="-127"/>
              </a:rPr>
              <a:t>html</a:t>
            </a:r>
          </a:p>
        </p:txBody>
      </p:sp>
      <p:cxnSp>
        <p:nvCxnSpPr>
          <p:cNvPr id="8" name="직선 연결선 7"/>
          <p:cNvCxnSpPr>
            <a:stCxn id="6" idx="2"/>
            <a:endCxn id="7" idx="0"/>
          </p:cNvCxnSpPr>
          <p:nvPr/>
        </p:nvCxnSpPr>
        <p:spPr>
          <a:xfrm>
            <a:off x="6163444" y="1663006"/>
            <a:ext cx="0" cy="325835"/>
          </a:xfrm>
          <a:prstGeom prst="line">
            <a:avLst/>
          </a:prstGeom>
          <a:ln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411"/>
          <p:cNvSpPr>
            <a:spLocks noChangeArrowheads="1"/>
          </p:cNvSpPr>
          <p:nvPr/>
        </p:nvSpPr>
        <p:spPr bwMode="auto">
          <a:xfrm>
            <a:off x="3996323" y="3360565"/>
            <a:ext cx="770691" cy="32487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accent2">
                <a:lumMod val="7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36000" tIns="46038" rIns="36000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en-US" altLang="ko-KR" sz="1400" dirty="0">
                <a:solidFill>
                  <a:srgbClr val="0070C0"/>
                </a:solidFill>
                <a:latin typeface="Helvetica" pitchFamily="34" charset="0"/>
                <a:ea typeface="돋움" pitchFamily="50" charset="-127"/>
              </a:rPr>
              <a:t>head</a:t>
            </a:r>
          </a:p>
        </p:txBody>
      </p:sp>
      <p:sp>
        <p:nvSpPr>
          <p:cNvPr id="10" name="Rectangle 411"/>
          <p:cNvSpPr>
            <a:spLocks noChangeArrowheads="1"/>
          </p:cNvSpPr>
          <p:nvPr/>
        </p:nvSpPr>
        <p:spPr bwMode="auto">
          <a:xfrm>
            <a:off x="7588238" y="3360563"/>
            <a:ext cx="765182" cy="324878"/>
          </a:xfrm>
          <a:prstGeom prst="rect">
            <a:avLst/>
          </a:prstGeom>
          <a:solidFill>
            <a:srgbClr val="FFFF66"/>
          </a:solidFill>
          <a:ln w="9525">
            <a:solidFill>
              <a:schemeClr val="accent2">
                <a:lumMod val="7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36000" tIns="46038" rIns="36000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en-US" altLang="ko-KR" sz="1400" dirty="0">
                <a:solidFill>
                  <a:srgbClr val="0070C0"/>
                </a:solidFill>
                <a:latin typeface="Helvetica" pitchFamily="34" charset="0"/>
                <a:ea typeface="돋움" pitchFamily="50" charset="-127"/>
              </a:rPr>
              <a:t>body</a:t>
            </a:r>
          </a:p>
        </p:txBody>
      </p:sp>
      <p:sp>
        <p:nvSpPr>
          <p:cNvPr id="11" name="Rectangle 411"/>
          <p:cNvSpPr>
            <a:spLocks noChangeArrowheads="1"/>
          </p:cNvSpPr>
          <p:nvPr/>
        </p:nvSpPr>
        <p:spPr bwMode="auto">
          <a:xfrm>
            <a:off x="3967469" y="4440889"/>
            <a:ext cx="831953" cy="31930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accent2">
                <a:lumMod val="7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36000" tIns="46038" rIns="36000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en-US" altLang="ko-KR" sz="1400" dirty="0">
                <a:solidFill>
                  <a:srgbClr val="0070C0"/>
                </a:solidFill>
                <a:latin typeface="Helvetica" pitchFamily="34" charset="0"/>
                <a:ea typeface="돋움" pitchFamily="50" charset="-127"/>
              </a:rPr>
              <a:t>title</a:t>
            </a:r>
          </a:p>
        </p:txBody>
      </p:sp>
      <p:cxnSp>
        <p:nvCxnSpPr>
          <p:cNvPr id="12" name="직선 연결선 11"/>
          <p:cNvCxnSpPr>
            <a:stCxn id="9" idx="2"/>
            <a:endCxn id="11" idx="0"/>
          </p:cNvCxnSpPr>
          <p:nvPr/>
        </p:nvCxnSpPr>
        <p:spPr>
          <a:xfrm>
            <a:off x="4381669" y="3685444"/>
            <a:ext cx="1777" cy="755445"/>
          </a:xfrm>
          <a:prstGeom prst="line">
            <a:avLst/>
          </a:prstGeom>
          <a:ln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411"/>
          <p:cNvSpPr>
            <a:spLocks noChangeArrowheads="1"/>
          </p:cNvSpPr>
          <p:nvPr/>
        </p:nvSpPr>
        <p:spPr bwMode="auto">
          <a:xfrm>
            <a:off x="6640592" y="4449560"/>
            <a:ext cx="562790" cy="31930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accent2">
                <a:lumMod val="7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36000" tIns="46038" rIns="36000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en-US" altLang="ko-KR" sz="1400" dirty="0">
                <a:solidFill>
                  <a:srgbClr val="0070C0"/>
                </a:solidFill>
                <a:latin typeface="Helvetica" pitchFamily="34" charset="0"/>
                <a:ea typeface="돋움" pitchFamily="50" charset="-127"/>
              </a:rPr>
              <a:t>p</a:t>
            </a:r>
          </a:p>
        </p:txBody>
      </p:sp>
      <p:sp>
        <p:nvSpPr>
          <p:cNvPr id="14" name="Rectangle 411"/>
          <p:cNvSpPr>
            <a:spLocks noChangeArrowheads="1"/>
          </p:cNvSpPr>
          <p:nvPr/>
        </p:nvSpPr>
        <p:spPr bwMode="auto">
          <a:xfrm>
            <a:off x="8697910" y="4449559"/>
            <a:ext cx="576065" cy="301966"/>
          </a:xfrm>
          <a:prstGeom prst="rect">
            <a:avLst/>
          </a:prstGeom>
          <a:solidFill>
            <a:srgbClr val="FFFF66"/>
          </a:solidFill>
          <a:ln w="9525">
            <a:solidFill>
              <a:schemeClr val="accent2">
                <a:lumMod val="7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36000" tIns="46038" rIns="36000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en-US" altLang="ko-KR" sz="1400" dirty="0">
                <a:solidFill>
                  <a:srgbClr val="0070C0"/>
                </a:solidFill>
                <a:latin typeface="Helvetica" pitchFamily="34" charset="0"/>
                <a:ea typeface="돋움" pitchFamily="50" charset="-127"/>
              </a:rPr>
              <a:t>form</a:t>
            </a:r>
          </a:p>
        </p:txBody>
      </p:sp>
      <p:sp>
        <p:nvSpPr>
          <p:cNvPr id="15" name="Rectangle 411"/>
          <p:cNvSpPr>
            <a:spLocks noChangeArrowheads="1"/>
          </p:cNvSpPr>
          <p:nvPr/>
        </p:nvSpPr>
        <p:spPr bwMode="auto">
          <a:xfrm>
            <a:off x="6651187" y="5530791"/>
            <a:ext cx="571317" cy="31930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accent2">
                <a:lumMod val="7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36000" tIns="46038" rIns="36000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en-US" altLang="ko-KR" sz="1400" dirty="0">
                <a:solidFill>
                  <a:srgbClr val="0070C0"/>
                </a:solidFill>
                <a:latin typeface="Helvetica" pitchFamily="34" charset="0"/>
                <a:ea typeface="돋움" pitchFamily="50" charset="-127"/>
              </a:rPr>
              <a:t>span</a:t>
            </a:r>
          </a:p>
        </p:txBody>
      </p:sp>
      <p:sp>
        <p:nvSpPr>
          <p:cNvPr id="16" name="Rectangle 411"/>
          <p:cNvSpPr>
            <a:spLocks noChangeArrowheads="1"/>
          </p:cNvSpPr>
          <p:nvPr/>
        </p:nvSpPr>
        <p:spPr bwMode="auto">
          <a:xfrm>
            <a:off x="7955858" y="5526740"/>
            <a:ext cx="562790" cy="31930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accent2">
                <a:lumMod val="7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36000" tIns="46038" rIns="36000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en-US" altLang="ko-KR" sz="1400" dirty="0">
                <a:solidFill>
                  <a:srgbClr val="0070C0"/>
                </a:solidFill>
                <a:latin typeface="Helvetica" pitchFamily="34" charset="0"/>
                <a:ea typeface="돋움" pitchFamily="50" charset="-127"/>
              </a:rPr>
              <a:t>input</a:t>
            </a:r>
          </a:p>
        </p:txBody>
      </p:sp>
      <p:sp>
        <p:nvSpPr>
          <p:cNvPr id="17" name="Rectangle 411"/>
          <p:cNvSpPr>
            <a:spLocks noChangeArrowheads="1"/>
          </p:cNvSpPr>
          <p:nvPr/>
        </p:nvSpPr>
        <p:spPr bwMode="auto">
          <a:xfrm>
            <a:off x="8822638" y="5530716"/>
            <a:ext cx="521569" cy="319309"/>
          </a:xfrm>
          <a:prstGeom prst="rect">
            <a:avLst/>
          </a:prstGeom>
          <a:solidFill>
            <a:srgbClr val="C00000"/>
          </a:solidFill>
          <a:ln w="9525">
            <a:solidFill>
              <a:schemeClr val="accent2">
                <a:lumMod val="7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36000" tIns="46038" rIns="36000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en-US" altLang="ko-KR" sz="1400" dirty="0">
                <a:solidFill>
                  <a:schemeClr val="bg1"/>
                </a:solidFill>
                <a:latin typeface="Helvetica" pitchFamily="34" charset="0"/>
                <a:ea typeface="돋움" pitchFamily="50" charset="-127"/>
              </a:rPr>
              <a:t>input</a:t>
            </a:r>
          </a:p>
        </p:txBody>
      </p:sp>
      <p:sp>
        <p:nvSpPr>
          <p:cNvPr id="18" name="Rectangle 411"/>
          <p:cNvSpPr>
            <a:spLocks noChangeArrowheads="1"/>
          </p:cNvSpPr>
          <p:nvPr/>
        </p:nvSpPr>
        <p:spPr bwMode="auto">
          <a:xfrm>
            <a:off x="9610818" y="5526738"/>
            <a:ext cx="361264" cy="31930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accent2">
                <a:lumMod val="7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36000" tIns="46038" rIns="36000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en-US" altLang="ko-KR" sz="1400" dirty="0" err="1">
                <a:solidFill>
                  <a:srgbClr val="0070C0"/>
                </a:solidFill>
                <a:latin typeface="Helvetica" pitchFamily="34" charset="0"/>
                <a:ea typeface="돋움" pitchFamily="50" charset="-127"/>
              </a:rPr>
              <a:t>hr</a:t>
            </a:r>
            <a:endParaRPr lang="en-US" altLang="ko-KR" sz="1400" dirty="0">
              <a:solidFill>
                <a:srgbClr val="0070C0"/>
              </a:solidFill>
              <a:latin typeface="Helvetica" pitchFamily="34" charset="0"/>
              <a:ea typeface="돋움" pitchFamily="50" charset="-127"/>
            </a:endParaRPr>
          </a:p>
        </p:txBody>
      </p:sp>
      <p:cxnSp>
        <p:nvCxnSpPr>
          <p:cNvPr id="19" name="꺾인 연결선 18"/>
          <p:cNvCxnSpPr>
            <a:stCxn id="7" idx="2"/>
            <a:endCxn id="9" idx="0"/>
          </p:cNvCxnSpPr>
          <p:nvPr/>
        </p:nvCxnSpPr>
        <p:spPr>
          <a:xfrm rot="5400000">
            <a:off x="4743038" y="1940158"/>
            <a:ext cx="1059036" cy="1781776"/>
          </a:xfrm>
          <a:prstGeom prst="bentConnector3">
            <a:avLst/>
          </a:prstGeom>
          <a:ln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꺾인 연결선 19"/>
          <p:cNvCxnSpPr>
            <a:stCxn id="7" idx="2"/>
            <a:endCxn id="10" idx="0"/>
          </p:cNvCxnSpPr>
          <p:nvPr/>
        </p:nvCxnSpPr>
        <p:spPr>
          <a:xfrm rot="16200000" flipH="1">
            <a:off x="6537620" y="1927353"/>
            <a:ext cx="1059035" cy="1807385"/>
          </a:xfrm>
          <a:prstGeom prst="bentConnector3">
            <a:avLst>
              <a:gd name="adj1" fmla="val 50000"/>
            </a:avLst>
          </a:prstGeom>
          <a:ln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꺾인 연결선 20"/>
          <p:cNvCxnSpPr>
            <a:stCxn id="10" idx="2"/>
            <a:endCxn id="13" idx="0"/>
          </p:cNvCxnSpPr>
          <p:nvPr/>
        </p:nvCxnSpPr>
        <p:spPr>
          <a:xfrm rot="5400000">
            <a:off x="7064349" y="3543079"/>
            <a:ext cx="764118" cy="1048842"/>
          </a:xfrm>
          <a:prstGeom prst="bentConnector3">
            <a:avLst/>
          </a:prstGeom>
          <a:ln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꺾인 연결선 21"/>
          <p:cNvCxnSpPr>
            <a:stCxn id="10" idx="2"/>
            <a:endCxn id="14" idx="0"/>
          </p:cNvCxnSpPr>
          <p:nvPr/>
        </p:nvCxnSpPr>
        <p:spPr>
          <a:xfrm rot="16200000" flipH="1">
            <a:off x="8096326" y="3559944"/>
            <a:ext cx="764118" cy="1015113"/>
          </a:xfrm>
          <a:prstGeom prst="bentConnector3">
            <a:avLst>
              <a:gd name="adj1" fmla="val 50000"/>
            </a:avLst>
          </a:prstGeom>
          <a:ln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>
            <a:stCxn id="13" idx="2"/>
            <a:endCxn id="15" idx="0"/>
          </p:cNvCxnSpPr>
          <p:nvPr/>
        </p:nvCxnSpPr>
        <p:spPr>
          <a:xfrm>
            <a:off x="6921987" y="4768868"/>
            <a:ext cx="14858" cy="761922"/>
          </a:xfrm>
          <a:prstGeom prst="straightConnector1">
            <a:avLst/>
          </a:prstGeom>
          <a:ln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꺾인 연결선 23"/>
          <p:cNvCxnSpPr>
            <a:stCxn id="14" idx="2"/>
            <a:endCxn id="16" idx="0"/>
          </p:cNvCxnSpPr>
          <p:nvPr/>
        </p:nvCxnSpPr>
        <p:spPr>
          <a:xfrm rot="5400000">
            <a:off x="8223991" y="4764789"/>
            <a:ext cx="775214" cy="748689"/>
          </a:xfrm>
          <a:prstGeom prst="bentConnector3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꺾인 연결선 24"/>
          <p:cNvCxnSpPr>
            <a:stCxn id="14" idx="2"/>
            <a:endCxn id="17" idx="0"/>
          </p:cNvCxnSpPr>
          <p:nvPr/>
        </p:nvCxnSpPr>
        <p:spPr>
          <a:xfrm rot="16200000" flipH="1">
            <a:off x="8645087" y="5092380"/>
            <a:ext cx="779190" cy="97480"/>
          </a:xfrm>
          <a:prstGeom prst="bentConnector3">
            <a:avLst/>
          </a:prstGeom>
          <a:ln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꺾인 연결선 25"/>
          <p:cNvCxnSpPr>
            <a:stCxn id="14" idx="2"/>
            <a:endCxn id="18" idx="0"/>
          </p:cNvCxnSpPr>
          <p:nvPr/>
        </p:nvCxnSpPr>
        <p:spPr>
          <a:xfrm rot="16200000" flipH="1">
            <a:off x="9001090" y="4736377"/>
            <a:ext cx="775212" cy="805508"/>
          </a:xfrm>
          <a:prstGeom prst="bentConnector3">
            <a:avLst/>
          </a:prstGeom>
          <a:ln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자유형 26"/>
          <p:cNvSpPr/>
          <p:nvPr/>
        </p:nvSpPr>
        <p:spPr>
          <a:xfrm>
            <a:off x="5087454" y="528384"/>
            <a:ext cx="4185182" cy="5287654"/>
          </a:xfrm>
          <a:custGeom>
            <a:avLst/>
            <a:gdLst>
              <a:gd name="connsiteX0" fmla="*/ 0 w 4155210"/>
              <a:gd name="connsiteY0" fmla="*/ 84341 h 4563879"/>
              <a:gd name="connsiteX1" fmla="*/ 365760 w 4155210"/>
              <a:gd name="connsiteY1" fmla="*/ 13221 h 4563879"/>
              <a:gd name="connsiteX2" fmla="*/ 589280 w 4155210"/>
              <a:gd name="connsiteY2" fmla="*/ 135141 h 4563879"/>
              <a:gd name="connsiteX3" fmla="*/ 609600 w 4155210"/>
              <a:gd name="connsiteY3" fmla="*/ 632981 h 4563879"/>
              <a:gd name="connsiteX4" fmla="*/ 568960 w 4155210"/>
              <a:gd name="connsiteY4" fmla="*/ 1069861 h 4563879"/>
              <a:gd name="connsiteX5" fmla="*/ 599440 w 4155210"/>
              <a:gd name="connsiteY5" fmla="*/ 1628661 h 4563879"/>
              <a:gd name="connsiteX6" fmla="*/ 812800 w 4155210"/>
              <a:gd name="connsiteY6" fmla="*/ 2055381 h 4563879"/>
              <a:gd name="connsiteX7" fmla="*/ 2286000 w 4155210"/>
              <a:gd name="connsiteY7" fmla="*/ 2299221 h 4563879"/>
              <a:gd name="connsiteX8" fmla="*/ 2733040 w 4155210"/>
              <a:gd name="connsiteY8" fmla="*/ 3142501 h 4563879"/>
              <a:gd name="connsiteX9" fmla="*/ 3556000 w 4155210"/>
              <a:gd name="connsiteY9" fmla="*/ 3386341 h 4563879"/>
              <a:gd name="connsiteX10" fmla="*/ 3840480 w 4155210"/>
              <a:gd name="connsiteY10" fmla="*/ 4382021 h 4563879"/>
              <a:gd name="connsiteX11" fmla="*/ 4013200 w 4155210"/>
              <a:gd name="connsiteY11" fmla="*/ 4534421 h 4563879"/>
              <a:gd name="connsiteX12" fmla="*/ 4114800 w 4155210"/>
              <a:gd name="connsiteY12" fmla="*/ 4026421 h 4563879"/>
              <a:gd name="connsiteX13" fmla="*/ 4074160 w 4155210"/>
              <a:gd name="connsiteY13" fmla="*/ 3122181 h 4563879"/>
              <a:gd name="connsiteX14" fmla="*/ 3230880 w 4155210"/>
              <a:gd name="connsiteY14" fmla="*/ 2898661 h 4563879"/>
              <a:gd name="connsiteX15" fmla="*/ 2976880 w 4155210"/>
              <a:gd name="connsiteY15" fmla="*/ 2146821 h 4563879"/>
              <a:gd name="connsiteX16" fmla="*/ 1615440 w 4155210"/>
              <a:gd name="connsiteY16" fmla="*/ 1923301 h 4563879"/>
              <a:gd name="connsiteX17" fmla="*/ 1402080 w 4155210"/>
              <a:gd name="connsiteY17" fmla="*/ 267221 h 4563879"/>
              <a:gd name="connsiteX18" fmla="*/ 1778000 w 4155210"/>
              <a:gd name="connsiteY18" fmla="*/ 23381 h 4563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155210" h="4563879">
                <a:moveTo>
                  <a:pt x="0" y="84341"/>
                </a:moveTo>
                <a:cubicBezTo>
                  <a:pt x="133773" y="44547"/>
                  <a:pt x="267547" y="4754"/>
                  <a:pt x="365760" y="13221"/>
                </a:cubicBezTo>
                <a:cubicBezTo>
                  <a:pt x="463973" y="21688"/>
                  <a:pt x="548640" y="31848"/>
                  <a:pt x="589280" y="135141"/>
                </a:cubicBezTo>
                <a:cubicBezTo>
                  <a:pt x="629920" y="238434"/>
                  <a:pt x="612987" y="477194"/>
                  <a:pt x="609600" y="632981"/>
                </a:cubicBezTo>
                <a:cubicBezTo>
                  <a:pt x="606213" y="788768"/>
                  <a:pt x="570653" y="903914"/>
                  <a:pt x="568960" y="1069861"/>
                </a:cubicBezTo>
                <a:cubicBezTo>
                  <a:pt x="567267" y="1235808"/>
                  <a:pt x="558800" y="1464408"/>
                  <a:pt x="599440" y="1628661"/>
                </a:cubicBezTo>
                <a:cubicBezTo>
                  <a:pt x="640080" y="1792914"/>
                  <a:pt x="531707" y="1943621"/>
                  <a:pt x="812800" y="2055381"/>
                </a:cubicBezTo>
                <a:cubicBezTo>
                  <a:pt x="1093893" y="2167141"/>
                  <a:pt x="1965960" y="2118034"/>
                  <a:pt x="2286000" y="2299221"/>
                </a:cubicBezTo>
                <a:cubicBezTo>
                  <a:pt x="2606040" y="2480408"/>
                  <a:pt x="2521373" y="2961314"/>
                  <a:pt x="2733040" y="3142501"/>
                </a:cubicBezTo>
                <a:cubicBezTo>
                  <a:pt x="2944707" y="3323688"/>
                  <a:pt x="3371427" y="3179754"/>
                  <a:pt x="3556000" y="3386341"/>
                </a:cubicBezTo>
                <a:cubicBezTo>
                  <a:pt x="3740573" y="3592928"/>
                  <a:pt x="3764280" y="4190674"/>
                  <a:pt x="3840480" y="4382021"/>
                </a:cubicBezTo>
                <a:cubicBezTo>
                  <a:pt x="3916680" y="4573368"/>
                  <a:pt x="3967480" y="4593688"/>
                  <a:pt x="4013200" y="4534421"/>
                </a:cubicBezTo>
                <a:cubicBezTo>
                  <a:pt x="4058920" y="4475154"/>
                  <a:pt x="4104640" y="4261794"/>
                  <a:pt x="4114800" y="4026421"/>
                </a:cubicBezTo>
                <a:cubicBezTo>
                  <a:pt x="4124960" y="3791048"/>
                  <a:pt x="4221480" y="3310141"/>
                  <a:pt x="4074160" y="3122181"/>
                </a:cubicBezTo>
                <a:cubicBezTo>
                  <a:pt x="3926840" y="2934221"/>
                  <a:pt x="3413760" y="3061221"/>
                  <a:pt x="3230880" y="2898661"/>
                </a:cubicBezTo>
                <a:cubicBezTo>
                  <a:pt x="3048000" y="2736101"/>
                  <a:pt x="3246120" y="2309381"/>
                  <a:pt x="2976880" y="2146821"/>
                </a:cubicBezTo>
                <a:cubicBezTo>
                  <a:pt x="2707640" y="1984261"/>
                  <a:pt x="1877907" y="2236568"/>
                  <a:pt x="1615440" y="1923301"/>
                </a:cubicBezTo>
                <a:cubicBezTo>
                  <a:pt x="1352973" y="1610034"/>
                  <a:pt x="1374987" y="583874"/>
                  <a:pt x="1402080" y="267221"/>
                </a:cubicBezTo>
                <a:cubicBezTo>
                  <a:pt x="1429173" y="-49432"/>
                  <a:pt x="1603586" y="-13026"/>
                  <a:pt x="1778000" y="23381"/>
                </a:cubicBezTo>
              </a:path>
            </a:pathLst>
          </a:custGeom>
          <a:noFill/>
          <a:ln w="38100">
            <a:prstDash val="sysDot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자유형 27"/>
          <p:cNvSpPr/>
          <p:nvPr/>
        </p:nvSpPr>
        <p:spPr>
          <a:xfrm rot="1178354">
            <a:off x="4769310" y="582386"/>
            <a:ext cx="347363" cy="150272"/>
          </a:xfrm>
          <a:custGeom>
            <a:avLst/>
            <a:gdLst>
              <a:gd name="connsiteX0" fmla="*/ 6675 w 220035"/>
              <a:gd name="connsiteY0" fmla="*/ 81280 h 83074"/>
              <a:gd name="connsiteX1" fmla="*/ 220035 w 220035"/>
              <a:gd name="connsiteY1" fmla="*/ 0 h 83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0035" h="83074">
                <a:moveTo>
                  <a:pt x="6675" y="81280"/>
                </a:moveTo>
                <a:cubicBezTo>
                  <a:pt x="-44972" y="97366"/>
                  <a:pt x="220035" y="0"/>
                  <a:pt x="220035" y="0"/>
                </a:cubicBezTo>
              </a:path>
            </a:pathLst>
          </a:custGeom>
          <a:noFill/>
          <a:ln w="38100">
            <a:prstDash val="sysDot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3574649" y="361065"/>
            <a:ext cx="1266693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rgbClr val="C00000"/>
                </a:solidFill>
              </a:rPr>
              <a:t>버튼 클릭으로</a:t>
            </a:r>
            <a:endParaRPr lang="en-US" altLang="ko-KR" sz="1100" dirty="0">
              <a:solidFill>
                <a:srgbClr val="C00000"/>
              </a:solidFill>
            </a:endParaRPr>
          </a:p>
          <a:p>
            <a:r>
              <a:rPr lang="en-US" altLang="ko-KR" sz="1100" dirty="0">
                <a:solidFill>
                  <a:srgbClr val="C00000"/>
                </a:solidFill>
              </a:rPr>
              <a:t>input </a:t>
            </a:r>
            <a:r>
              <a:rPr lang="ko-KR" altLang="en-US" sz="1100" dirty="0">
                <a:solidFill>
                  <a:srgbClr val="C00000"/>
                </a:solidFill>
              </a:rPr>
              <a:t>객체에</a:t>
            </a:r>
            <a:endParaRPr lang="en-US" altLang="ko-KR" sz="1100" dirty="0">
              <a:solidFill>
                <a:srgbClr val="C00000"/>
              </a:solidFill>
            </a:endParaRPr>
          </a:p>
          <a:p>
            <a:r>
              <a:rPr lang="en-US" altLang="ko-KR" sz="1100" dirty="0">
                <a:solidFill>
                  <a:srgbClr val="C00000"/>
                </a:solidFill>
              </a:rPr>
              <a:t>click </a:t>
            </a:r>
            <a:r>
              <a:rPr lang="ko-KR" altLang="en-US" sz="1100" dirty="0">
                <a:solidFill>
                  <a:srgbClr val="C00000"/>
                </a:solidFill>
              </a:rPr>
              <a:t>이벤트 발생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7268659" y="3138093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i="1" dirty="0">
                <a:solidFill>
                  <a:srgbClr val="C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1</a:t>
            </a:r>
            <a:endParaRPr lang="ko-KR" altLang="en-US" sz="1400" i="1" dirty="0">
              <a:solidFill>
                <a:srgbClr val="C0000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9307664" y="5660115"/>
            <a:ext cx="261238" cy="318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i="1" dirty="0">
                <a:solidFill>
                  <a:srgbClr val="00B05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2</a:t>
            </a:r>
            <a:endParaRPr lang="ko-KR" altLang="en-US" sz="1400" i="1" dirty="0">
              <a:solidFill>
                <a:srgbClr val="00B05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8191534" y="3094858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i="1" dirty="0">
                <a:solidFill>
                  <a:srgbClr val="00B05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3</a:t>
            </a:r>
            <a:endParaRPr lang="ko-KR" altLang="en-US" sz="1400" i="1" dirty="0">
              <a:solidFill>
                <a:srgbClr val="00B05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6907996" y="366442"/>
            <a:ext cx="126669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rgbClr val="C00000"/>
                </a:solidFill>
              </a:rPr>
              <a:t>click </a:t>
            </a:r>
            <a:r>
              <a:rPr lang="ko-KR" altLang="en-US" sz="1100" dirty="0">
                <a:solidFill>
                  <a:srgbClr val="C00000"/>
                </a:solidFill>
              </a:rPr>
              <a:t>이벤트 소멸</a:t>
            </a:r>
          </a:p>
        </p:txBody>
      </p:sp>
      <p:sp>
        <p:nvSpPr>
          <p:cNvPr id="46" name="모서리가 둥근 직사각형 45"/>
          <p:cNvSpPr/>
          <p:nvPr/>
        </p:nvSpPr>
        <p:spPr>
          <a:xfrm>
            <a:off x="6675032" y="3285031"/>
            <a:ext cx="631186" cy="432048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0" bIns="36000" rtlCol="0" anchor="ctr"/>
          <a:lstStyle/>
          <a:p>
            <a:r>
              <a:rPr lang="en-US" altLang="ko-KR" sz="900" dirty="0">
                <a:solidFill>
                  <a:schemeClr val="tx1"/>
                </a:solidFill>
              </a:rPr>
              <a:t>capture() </a:t>
            </a:r>
          </a:p>
          <a:p>
            <a:r>
              <a:rPr lang="en-US" altLang="ko-KR" sz="900" dirty="0">
                <a:solidFill>
                  <a:schemeClr val="tx1"/>
                </a:solidFill>
              </a:rPr>
              <a:t>{ ……….. }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47" name="타원 46"/>
          <p:cNvSpPr/>
          <p:nvPr/>
        </p:nvSpPr>
        <p:spPr>
          <a:xfrm>
            <a:off x="7604177" y="3473911"/>
            <a:ext cx="45719" cy="5428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9" name="모서리가 둥근 직사각형 48"/>
          <p:cNvSpPr/>
          <p:nvPr/>
        </p:nvSpPr>
        <p:spPr>
          <a:xfrm>
            <a:off x="9311108" y="6000885"/>
            <a:ext cx="631186" cy="432048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0" bIns="36000" rtlCol="0" anchor="ctr"/>
          <a:lstStyle/>
          <a:p>
            <a:r>
              <a:rPr lang="en-US" altLang="ko-KR" sz="900" dirty="0">
                <a:solidFill>
                  <a:schemeClr val="tx1"/>
                </a:solidFill>
              </a:rPr>
              <a:t>bubble() </a:t>
            </a:r>
          </a:p>
          <a:p>
            <a:r>
              <a:rPr lang="en-US" altLang="ko-KR" sz="900" dirty="0">
                <a:solidFill>
                  <a:schemeClr val="tx1"/>
                </a:solidFill>
              </a:rPr>
              <a:t>{ ……….. }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cxnSp>
        <p:nvCxnSpPr>
          <p:cNvPr id="52" name="직선 화살표 연결선 51"/>
          <p:cNvCxnSpPr>
            <a:stCxn id="47" idx="2"/>
            <a:endCxn id="46" idx="3"/>
          </p:cNvCxnSpPr>
          <p:nvPr/>
        </p:nvCxnSpPr>
        <p:spPr>
          <a:xfrm flipH="1">
            <a:off x="7306218" y="3501055"/>
            <a:ext cx="29795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타원 55"/>
          <p:cNvSpPr/>
          <p:nvPr/>
        </p:nvSpPr>
        <p:spPr>
          <a:xfrm>
            <a:off x="9093740" y="5782718"/>
            <a:ext cx="45719" cy="5428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57" name="직선 화살표 연결선 56"/>
          <p:cNvCxnSpPr>
            <a:stCxn id="56" idx="5"/>
            <a:endCxn id="49" idx="1"/>
          </p:cNvCxnSpPr>
          <p:nvPr/>
        </p:nvCxnSpPr>
        <p:spPr>
          <a:xfrm>
            <a:off x="9132764" y="5829057"/>
            <a:ext cx="178345" cy="3878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모서리가 둥근 직사각형 59"/>
          <p:cNvSpPr/>
          <p:nvPr/>
        </p:nvSpPr>
        <p:spPr>
          <a:xfrm>
            <a:off x="8641682" y="3298974"/>
            <a:ext cx="631186" cy="432048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0" bIns="36000" rtlCol="0" anchor="ctr"/>
          <a:lstStyle/>
          <a:p>
            <a:r>
              <a:rPr lang="en-US" altLang="ko-KR" sz="900" dirty="0">
                <a:solidFill>
                  <a:schemeClr val="tx1"/>
                </a:solidFill>
              </a:rPr>
              <a:t>bubble() </a:t>
            </a:r>
          </a:p>
          <a:p>
            <a:r>
              <a:rPr lang="en-US" altLang="ko-KR" sz="900" dirty="0">
                <a:solidFill>
                  <a:schemeClr val="tx1"/>
                </a:solidFill>
              </a:rPr>
              <a:t>{ ……….. }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61" name="타원 60"/>
          <p:cNvSpPr/>
          <p:nvPr/>
        </p:nvSpPr>
        <p:spPr>
          <a:xfrm>
            <a:off x="8191535" y="3487854"/>
            <a:ext cx="45719" cy="5428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62" name="직선 화살표 연결선 61"/>
          <p:cNvCxnSpPr>
            <a:stCxn id="61" idx="6"/>
            <a:endCxn id="60" idx="1"/>
          </p:cNvCxnSpPr>
          <p:nvPr/>
        </p:nvCxnSpPr>
        <p:spPr>
          <a:xfrm>
            <a:off x="8237254" y="3514998"/>
            <a:ext cx="40442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/>
          <p:cNvSpPr txBox="1"/>
          <p:nvPr/>
        </p:nvSpPr>
        <p:spPr>
          <a:xfrm>
            <a:off x="5870073" y="3407586"/>
            <a:ext cx="80182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>
                <a:solidFill>
                  <a:srgbClr val="C00000"/>
                </a:solidFill>
              </a:rPr>
              <a:t>캡쳐</a:t>
            </a:r>
            <a:r>
              <a:rPr lang="ko-KR" altLang="en-US" sz="900" dirty="0">
                <a:solidFill>
                  <a:srgbClr val="C00000"/>
                </a:solidFill>
              </a:rPr>
              <a:t> </a:t>
            </a:r>
            <a:r>
              <a:rPr lang="ko-KR" altLang="en-US" sz="900" dirty="0" err="1">
                <a:solidFill>
                  <a:srgbClr val="C00000"/>
                </a:solidFill>
              </a:rPr>
              <a:t>리스너</a:t>
            </a:r>
            <a:endParaRPr lang="ko-KR" altLang="en-US" sz="900" dirty="0">
              <a:solidFill>
                <a:srgbClr val="C00000"/>
              </a:solidFill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9325085" y="3385639"/>
            <a:ext cx="80182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>
                <a:solidFill>
                  <a:srgbClr val="C00000"/>
                </a:solidFill>
              </a:rPr>
              <a:t>버블 </a:t>
            </a:r>
            <a:r>
              <a:rPr lang="ko-KR" altLang="en-US" sz="900" dirty="0" err="1">
                <a:solidFill>
                  <a:srgbClr val="C00000"/>
                </a:solidFill>
              </a:rPr>
              <a:t>리스너</a:t>
            </a:r>
            <a:endParaRPr lang="ko-KR" altLang="en-US" sz="900" dirty="0">
              <a:solidFill>
                <a:srgbClr val="C00000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597587" y="1318091"/>
            <a:ext cx="3052439" cy="1015663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>
            <a:spAutoFit/>
          </a:bodyPr>
          <a:lstStyle/>
          <a:p>
            <a:r>
              <a:rPr lang="ko-KR" altLang="en-US" sz="1200" dirty="0">
                <a:latin typeface="+mj-ea"/>
                <a:ea typeface="+mj-ea"/>
              </a:rPr>
              <a:t>예제 </a:t>
            </a:r>
            <a:r>
              <a:rPr lang="en-US" altLang="ko-KR" sz="1200" dirty="0">
                <a:latin typeface="+mj-ea"/>
                <a:ea typeface="+mj-ea"/>
              </a:rPr>
              <a:t>9-8</a:t>
            </a:r>
            <a:r>
              <a:rPr lang="ko-KR" altLang="en-US" sz="1200" dirty="0">
                <a:latin typeface="+mj-ea"/>
                <a:ea typeface="+mj-ea"/>
              </a:rPr>
              <a:t> 웹 페이지의 이벤트 </a:t>
            </a:r>
            <a:r>
              <a:rPr lang="ko-KR" altLang="en-US" sz="1200" dirty="0" err="1">
                <a:latin typeface="+mj-ea"/>
                <a:ea typeface="+mj-ea"/>
              </a:rPr>
              <a:t>리스너</a:t>
            </a:r>
            <a:r>
              <a:rPr lang="ko-KR" altLang="en-US" sz="1200" dirty="0">
                <a:latin typeface="+mj-ea"/>
                <a:ea typeface="+mj-ea"/>
              </a:rPr>
              <a:t> 실행</a:t>
            </a:r>
            <a:endParaRPr lang="en-US" altLang="ko-KR" sz="1200" dirty="0">
              <a:latin typeface="+mj-ea"/>
              <a:ea typeface="+mj-ea"/>
            </a:endParaRPr>
          </a:p>
          <a:p>
            <a:endParaRPr lang="en-US" altLang="ko-KR" sz="1200" dirty="0">
              <a:latin typeface="+mj-ea"/>
              <a:ea typeface="+mj-ea"/>
            </a:endParaRPr>
          </a:p>
          <a:p>
            <a:r>
              <a:rPr lang="en-US" altLang="ko-KR" sz="1200" dirty="0">
                <a:latin typeface="+mj-ea"/>
                <a:ea typeface="+mj-ea"/>
              </a:rPr>
              <a:t>1. &lt;body&gt; </a:t>
            </a:r>
            <a:r>
              <a:rPr lang="ko-KR" altLang="en-US" sz="1200" dirty="0">
                <a:latin typeface="+mj-ea"/>
                <a:ea typeface="+mj-ea"/>
              </a:rPr>
              <a:t>태그의 </a:t>
            </a:r>
            <a:r>
              <a:rPr lang="ko-KR" altLang="en-US" sz="1200" dirty="0" err="1">
                <a:latin typeface="+mj-ea"/>
                <a:ea typeface="+mj-ea"/>
              </a:rPr>
              <a:t>캡처</a:t>
            </a:r>
            <a:r>
              <a:rPr lang="ko-KR" altLang="en-US" sz="1200" dirty="0">
                <a:latin typeface="+mj-ea"/>
                <a:ea typeface="+mj-ea"/>
              </a:rPr>
              <a:t> </a:t>
            </a:r>
            <a:r>
              <a:rPr lang="ko-KR" altLang="en-US" sz="1200" dirty="0" err="1">
                <a:latin typeface="+mj-ea"/>
                <a:ea typeface="+mj-ea"/>
              </a:rPr>
              <a:t>리스너</a:t>
            </a:r>
            <a:r>
              <a:rPr lang="ko-KR" altLang="en-US" sz="1200" dirty="0">
                <a:latin typeface="+mj-ea"/>
                <a:ea typeface="+mj-ea"/>
              </a:rPr>
              <a:t> 실행</a:t>
            </a:r>
            <a:endParaRPr lang="en-US" altLang="ko-KR" sz="1200" dirty="0">
              <a:latin typeface="+mj-ea"/>
              <a:ea typeface="+mj-ea"/>
            </a:endParaRPr>
          </a:p>
          <a:p>
            <a:r>
              <a:rPr lang="en-US" altLang="ko-KR" sz="1200" dirty="0">
                <a:latin typeface="+mj-ea"/>
              </a:rPr>
              <a:t>2. &lt;input&gt; </a:t>
            </a:r>
            <a:r>
              <a:rPr lang="ko-KR" altLang="en-US" sz="1200" dirty="0">
                <a:latin typeface="+mj-ea"/>
              </a:rPr>
              <a:t>태그의 버블 </a:t>
            </a:r>
            <a:r>
              <a:rPr lang="ko-KR" altLang="en-US" sz="1200" dirty="0" err="1">
                <a:latin typeface="+mj-ea"/>
              </a:rPr>
              <a:t>리스너</a:t>
            </a:r>
            <a:r>
              <a:rPr lang="ko-KR" altLang="en-US" sz="1200" dirty="0">
                <a:latin typeface="+mj-ea"/>
              </a:rPr>
              <a:t> 실행</a:t>
            </a:r>
            <a:endParaRPr lang="en-US" altLang="ko-KR" sz="1200" dirty="0">
              <a:latin typeface="+mj-ea"/>
            </a:endParaRPr>
          </a:p>
          <a:p>
            <a:r>
              <a:rPr lang="en-US" altLang="ko-KR" sz="1200" dirty="0">
                <a:latin typeface="+mj-ea"/>
              </a:rPr>
              <a:t>3. &lt;body&gt; </a:t>
            </a:r>
            <a:r>
              <a:rPr lang="ko-KR" altLang="en-US" sz="1200" dirty="0">
                <a:latin typeface="+mj-ea"/>
              </a:rPr>
              <a:t>태그의 버블 </a:t>
            </a:r>
            <a:r>
              <a:rPr lang="ko-KR" altLang="en-US" sz="1200" dirty="0" err="1">
                <a:latin typeface="+mj-ea"/>
              </a:rPr>
              <a:t>리스너</a:t>
            </a:r>
            <a:r>
              <a:rPr lang="ko-KR" altLang="en-US" sz="1200" dirty="0">
                <a:latin typeface="+mj-ea"/>
              </a:rPr>
              <a:t> 실행</a:t>
            </a:r>
            <a:endParaRPr lang="en-US" altLang="ko-KR" sz="1200" dirty="0">
              <a:latin typeface="+mj-ea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9925224" y="6083289"/>
            <a:ext cx="80182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>
                <a:solidFill>
                  <a:srgbClr val="C00000"/>
                </a:solidFill>
              </a:rPr>
              <a:t>버블 </a:t>
            </a:r>
            <a:r>
              <a:rPr lang="ko-KR" altLang="en-US" sz="900" dirty="0" err="1">
                <a:solidFill>
                  <a:srgbClr val="C00000"/>
                </a:solidFill>
              </a:rPr>
              <a:t>리스너</a:t>
            </a:r>
            <a:endParaRPr lang="ko-KR" altLang="en-US" sz="9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371044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마우스 핸들링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>
          <a:xfrm>
            <a:off x="1991544" y="980728"/>
            <a:ext cx="9433048" cy="5544616"/>
          </a:xfrm>
        </p:spPr>
        <p:txBody>
          <a:bodyPr>
            <a:normAutofit/>
          </a:bodyPr>
          <a:lstStyle/>
          <a:p>
            <a:r>
              <a:rPr lang="ko-KR" altLang="en-US" dirty="0"/>
              <a:t>마우스 이벤트 객체의 </a:t>
            </a:r>
            <a:r>
              <a:rPr lang="ko-KR" altLang="en-US" dirty="0" err="1"/>
              <a:t>프로퍼티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-8725" y="1036860"/>
            <a:ext cx="533400" cy="244476"/>
          </a:xfrm>
          <a:prstGeom prst="rect">
            <a:avLst/>
          </a:prstGeom>
        </p:spPr>
        <p:txBody>
          <a:bodyPr vert="horz" anchor="ctr" anchorCtr="0">
            <a:normAutofit fontScale="85000" lnSpcReduction="20000"/>
          </a:bodyPr>
          <a:lstStyle>
            <a:defPPr>
              <a:defRPr lang="ko-KR"/>
            </a:defPPr>
            <a:lvl1pPr marL="0" algn="ctr" defTabSz="914400" rtl="0" eaLnBrk="1" latinLnBrk="0" hangingPunct="1">
              <a:defRPr kumimoji="0" sz="1400" b="1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1870596-DAFA-46D2-82A7-2B6B5F8E0EA4}" type="slidenum">
              <a:rPr lang="ko-KR" altLang="en-US" smtClean="0"/>
              <a:pPr/>
              <a:t>43</a:t>
            </a:fld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2351584" y="1700808"/>
            <a:ext cx="7272808" cy="4176464"/>
            <a:chOff x="1038032" y="1988840"/>
            <a:chExt cx="7846556" cy="3994353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38032" y="3628613"/>
              <a:ext cx="7832408" cy="2354580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43608" y="1988840"/>
              <a:ext cx="7840980" cy="172021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4538197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139D13EB-998E-471A-894B-59A72B24DE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0216" y="2276872"/>
            <a:ext cx="2581620" cy="2592287"/>
          </a:xfrm>
          <a:prstGeom prst="rect">
            <a:avLst/>
          </a:prstGeom>
          <a:ln w="6350">
            <a:solidFill>
              <a:srgbClr val="2379BF"/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9-9 </a:t>
            </a:r>
            <a:r>
              <a:rPr lang="en-US" altLang="ko-KR" dirty="0" err="1"/>
              <a:t>onclick</a:t>
            </a:r>
            <a:r>
              <a:rPr lang="en-US" altLang="ko-KR" dirty="0"/>
              <a:t> </a:t>
            </a:r>
            <a:r>
              <a:rPr lang="ko-KR" altLang="en-US" dirty="0" err="1"/>
              <a:t>리스너로</a:t>
            </a:r>
            <a:r>
              <a:rPr lang="ko-KR" altLang="en-US" dirty="0"/>
              <a:t> 계산기 만들기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62500" lnSpcReduction="20000"/>
          </a:bodyPr>
          <a:lstStyle/>
          <a:p>
            <a:fld id="{01870596-DAFA-46D2-82A7-2B6B5F8E0EA4}" type="slidenum">
              <a:rPr lang="ko-KR" altLang="en-US" smtClean="0"/>
              <a:t>44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1487488" y="764704"/>
            <a:ext cx="5544616" cy="59093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&lt;!DOCTYPE html&gt;</a:t>
            </a:r>
          </a:p>
          <a:p>
            <a:pPr defTabSz="180000"/>
            <a:r>
              <a:rPr lang="en-US" altLang="ko-KR" sz="1400" dirty="0"/>
              <a:t>&lt;html&gt;</a:t>
            </a:r>
          </a:p>
          <a:p>
            <a:pPr defTabSz="180000"/>
            <a:r>
              <a:rPr lang="en-US" altLang="ko-KR" sz="1400" dirty="0"/>
              <a:t>&lt;head&gt;</a:t>
            </a:r>
          </a:p>
          <a:p>
            <a:pPr defTabSz="180000"/>
            <a:r>
              <a:rPr lang="en-US" altLang="ko-KR" sz="1400" dirty="0"/>
              <a:t>&lt;meta charset="</a:t>
            </a:r>
            <a:r>
              <a:rPr lang="en-US" altLang="ko-KR" sz="1400" dirty="0" err="1"/>
              <a:t>utf</a:t>
            </a:r>
            <a:r>
              <a:rPr lang="en-US" altLang="ko-KR" sz="1400" dirty="0"/>
              <a:t>-8"&gt;</a:t>
            </a:r>
          </a:p>
          <a:p>
            <a:pPr defTabSz="180000"/>
            <a:r>
              <a:rPr lang="en-US" altLang="ko-KR" sz="1400" dirty="0"/>
              <a:t>&lt;title&gt;</a:t>
            </a:r>
            <a:r>
              <a:rPr lang="en-US" altLang="ko-KR" sz="1400" dirty="0" err="1"/>
              <a:t>onclick</a:t>
            </a:r>
            <a:r>
              <a:rPr lang="en-US" altLang="ko-KR" sz="1400" dirty="0"/>
              <a:t>&lt;/title&gt;</a:t>
            </a:r>
          </a:p>
          <a:p>
            <a:pPr defTabSz="180000"/>
            <a:r>
              <a:rPr lang="en-US" altLang="ko-KR" sz="1400" dirty="0"/>
              <a:t>&lt;script&gt;</a:t>
            </a:r>
          </a:p>
          <a:p>
            <a:pPr defTabSz="180000"/>
            <a:r>
              <a:rPr lang="en-US" altLang="ko-KR" sz="1400" dirty="0"/>
              <a:t>function calculate() {</a:t>
            </a:r>
          </a:p>
          <a:p>
            <a:pPr defTabSz="180000"/>
            <a:r>
              <a:rPr lang="en-US" altLang="ko-KR" sz="1400" dirty="0"/>
              <a:t>	let </a:t>
            </a:r>
            <a:r>
              <a:rPr lang="en-US" altLang="ko-KR" sz="1400" dirty="0" err="1"/>
              <a:t>exp</a:t>
            </a:r>
            <a:r>
              <a:rPr lang="en-US" altLang="ko-KR" sz="1400" dirty="0"/>
              <a:t> = </a:t>
            </a:r>
            <a:r>
              <a:rPr lang="en-US" altLang="ko-KR" sz="1400" dirty="0" err="1"/>
              <a:t>document.getElementById</a:t>
            </a:r>
            <a:r>
              <a:rPr lang="en-US" altLang="ko-KR" sz="1400" dirty="0"/>
              <a:t>("</a:t>
            </a:r>
            <a:r>
              <a:rPr lang="en-US" altLang="ko-KR" sz="1400" dirty="0" err="1"/>
              <a:t>exp</a:t>
            </a:r>
            <a:r>
              <a:rPr lang="en-US" altLang="ko-KR" sz="1400" dirty="0"/>
              <a:t>");</a:t>
            </a:r>
          </a:p>
          <a:p>
            <a:pPr defTabSz="180000"/>
            <a:r>
              <a:rPr lang="en-US" altLang="ko-KR" sz="1400" dirty="0"/>
              <a:t>	let result = </a:t>
            </a:r>
            <a:r>
              <a:rPr lang="en-US" altLang="ko-KR" sz="1400" dirty="0" err="1"/>
              <a:t>document.getElementById</a:t>
            </a:r>
            <a:r>
              <a:rPr lang="en-US" altLang="ko-KR" sz="1400" dirty="0"/>
              <a:t>("result");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b="1" dirty="0" err="1"/>
              <a:t>result.value</a:t>
            </a:r>
            <a:r>
              <a:rPr lang="en-US" altLang="ko-KR" sz="1400" b="1" dirty="0"/>
              <a:t> = </a:t>
            </a:r>
            <a:r>
              <a:rPr lang="en-US" altLang="ko-KR" sz="1400" b="1" dirty="0" err="1"/>
              <a:t>eval</a:t>
            </a:r>
            <a:r>
              <a:rPr lang="en-US" altLang="ko-KR" sz="1400" b="1" dirty="0"/>
              <a:t>(</a:t>
            </a:r>
            <a:r>
              <a:rPr lang="en-US" altLang="ko-KR" sz="1400" b="1" dirty="0" err="1"/>
              <a:t>exp.value</a:t>
            </a:r>
            <a:r>
              <a:rPr lang="en-US" altLang="ko-KR" sz="1400" b="1" dirty="0"/>
              <a:t>);</a:t>
            </a:r>
          </a:p>
          <a:p>
            <a:pPr defTabSz="180000"/>
            <a:r>
              <a:rPr lang="en-US" altLang="ko-KR" sz="1400" dirty="0"/>
              <a:t>}</a:t>
            </a:r>
          </a:p>
          <a:p>
            <a:pPr defTabSz="180000"/>
            <a:r>
              <a:rPr lang="en-US" altLang="ko-KR" sz="1400" dirty="0"/>
              <a:t>&lt;/script&gt;</a:t>
            </a:r>
          </a:p>
          <a:p>
            <a:pPr defTabSz="180000"/>
            <a:r>
              <a:rPr lang="en-US" altLang="ko-KR" sz="1400" dirty="0"/>
              <a:t>&lt;/head&gt;</a:t>
            </a:r>
          </a:p>
          <a:p>
            <a:pPr defTabSz="180000"/>
            <a:r>
              <a:rPr lang="en-US" altLang="ko-KR" sz="1400" dirty="0"/>
              <a:t>&lt;body &gt;</a:t>
            </a:r>
          </a:p>
          <a:p>
            <a:pPr defTabSz="180000"/>
            <a:r>
              <a:rPr lang="en-US" altLang="ko-KR" sz="1400" dirty="0"/>
              <a:t>&lt;h3&gt; </a:t>
            </a:r>
            <a:r>
              <a:rPr lang="en-US" altLang="ko-KR" sz="1400" dirty="0" err="1"/>
              <a:t>onclick</a:t>
            </a:r>
            <a:r>
              <a:rPr lang="en-US" altLang="ko-KR" sz="1400" dirty="0"/>
              <a:t>, </a:t>
            </a:r>
            <a:r>
              <a:rPr lang="ko-KR" altLang="en-US" sz="1400" dirty="0"/>
              <a:t>계산기 만들기</a:t>
            </a:r>
            <a:r>
              <a:rPr lang="en-US" altLang="ko-KR" sz="1400" dirty="0"/>
              <a:t>&lt;/h3&gt;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ko-KR" altLang="en-US" sz="1400" dirty="0"/>
              <a:t>계산하고자 하는 수식을</a:t>
            </a:r>
          </a:p>
          <a:p>
            <a:pPr defTabSz="180000"/>
            <a:r>
              <a:rPr lang="ko-KR" altLang="en-US" sz="1400" dirty="0"/>
              <a:t>입력하고 계산 버튼을 눌러봐요</a:t>
            </a:r>
            <a:r>
              <a:rPr lang="en-US" altLang="ko-KR" sz="1400" dirty="0"/>
              <a:t>.’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br</a:t>
            </a:r>
            <a:r>
              <a:rPr lang="en-US" altLang="ko-KR" sz="1400" dirty="0"/>
              <a:t>&gt;&lt;</a:t>
            </a:r>
            <a:r>
              <a:rPr lang="en-US" altLang="ko-KR" sz="1400" dirty="0" err="1"/>
              <a:t>br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&lt;form&gt;</a:t>
            </a:r>
          </a:p>
          <a:p>
            <a:pPr defTabSz="180000"/>
            <a:r>
              <a:rPr lang="ko-KR" altLang="en-US" sz="1400" dirty="0"/>
              <a:t>식 </a:t>
            </a:r>
            <a:r>
              <a:rPr lang="en-US" altLang="ko-KR" sz="1400" dirty="0"/>
              <a:t>&lt;input type="text" id="</a:t>
            </a:r>
            <a:r>
              <a:rPr lang="en-US" altLang="ko-KR" sz="1400" dirty="0" err="1"/>
              <a:t>exp</a:t>
            </a:r>
            <a:r>
              <a:rPr lang="en-US" altLang="ko-KR" sz="1400" dirty="0"/>
              <a:t>" value=""&gt;&lt;</a:t>
            </a:r>
            <a:r>
              <a:rPr lang="en-US" altLang="ko-KR" sz="1400" dirty="0" err="1"/>
              <a:t>br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ko-KR" altLang="en-US" sz="1400" dirty="0"/>
              <a:t>값 </a:t>
            </a:r>
            <a:r>
              <a:rPr lang="en-US" altLang="ko-KR" sz="1400" dirty="0"/>
              <a:t>&lt;input type="text" id ="result"&gt; </a:t>
            </a:r>
          </a:p>
          <a:p>
            <a:pPr defTabSz="180000"/>
            <a:r>
              <a:rPr lang="en-US" altLang="ko-KR" sz="1400" dirty="0"/>
              <a:t>&lt;input type="button" value=" </a:t>
            </a:r>
            <a:r>
              <a:rPr lang="ko-KR" altLang="en-US" sz="1400" dirty="0"/>
              <a:t>계산  </a:t>
            </a:r>
            <a:r>
              <a:rPr lang="en-US" altLang="ko-KR" sz="1400" dirty="0"/>
              <a:t>"</a:t>
            </a:r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b="1" dirty="0" err="1"/>
              <a:t>onclick</a:t>
            </a:r>
            <a:r>
              <a:rPr lang="en-US" altLang="ko-KR" sz="1400" b="1" dirty="0"/>
              <a:t>="calculate()"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&lt;/form&gt;</a:t>
            </a:r>
          </a:p>
          <a:p>
            <a:pPr defTabSz="180000"/>
            <a:r>
              <a:rPr lang="en-US" altLang="ko-KR" sz="1400" dirty="0"/>
              <a:t>&lt;/body&gt;</a:t>
            </a:r>
          </a:p>
          <a:p>
            <a:pPr defTabSz="180000"/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12207848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sz="2400" dirty="0"/>
              <a:t>여러 마우스 관련 이벤트 </a:t>
            </a:r>
            <a:r>
              <a:rPr lang="ko-KR" altLang="en-US" sz="2400" dirty="0" err="1"/>
              <a:t>리스너</a:t>
            </a:r>
            <a:endParaRPr lang="ko-KR" altLang="en-US" sz="2400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>
          <a:xfrm>
            <a:off x="1343472" y="908720"/>
            <a:ext cx="10657184" cy="5472608"/>
          </a:xfrm>
        </p:spPr>
        <p:txBody>
          <a:bodyPr/>
          <a:lstStyle/>
          <a:p>
            <a:pPr lvl="1"/>
            <a:r>
              <a:rPr lang="ko-KR" altLang="en-US" sz="2000" dirty="0"/>
              <a:t>마우스</a:t>
            </a:r>
            <a:r>
              <a:rPr lang="en-US" altLang="ko-KR" sz="2000" dirty="0"/>
              <a:t> </a:t>
            </a:r>
            <a:r>
              <a:rPr lang="ko-KR" altLang="en-US" sz="2000" dirty="0"/>
              <a:t>관련 이벤트 </a:t>
            </a:r>
            <a:r>
              <a:rPr lang="ko-KR" altLang="en-US" sz="2000" dirty="0" err="1"/>
              <a:t>리스너</a:t>
            </a:r>
            <a:r>
              <a:rPr lang="ko-KR" altLang="en-US" sz="2000" dirty="0"/>
              <a:t> 호출 경우</a:t>
            </a:r>
            <a:endParaRPr lang="en-US" altLang="ko-KR" sz="2000" dirty="0"/>
          </a:p>
          <a:p>
            <a:pPr lvl="2"/>
            <a:r>
              <a:rPr lang="en-US" altLang="ko-KR" sz="1800" dirty="0" err="1"/>
              <a:t>onmousedown</a:t>
            </a:r>
            <a:r>
              <a:rPr lang="en-US" altLang="ko-KR" sz="1800" dirty="0"/>
              <a:t> : </a:t>
            </a:r>
            <a:r>
              <a:rPr lang="ko-KR" altLang="en-US" sz="1800" dirty="0"/>
              <a:t>마우스 버튼을 누르는 순간 </a:t>
            </a:r>
          </a:p>
          <a:p>
            <a:pPr lvl="2"/>
            <a:r>
              <a:rPr lang="en-US" altLang="ko-KR" sz="1800" dirty="0" err="1"/>
              <a:t>onmouseup</a:t>
            </a:r>
            <a:r>
              <a:rPr lang="en-US" altLang="ko-KR" sz="1800" dirty="0"/>
              <a:t> : </a:t>
            </a:r>
            <a:r>
              <a:rPr lang="ko-KR" altLang="en-US" sz="1800" dirty="0"/>
              <a:t>눌러진 버튼이 놓여지는 순간</a:t>
            </a:r>
          </a:p>
          <a:p>
            <a:pPr lvl="2"/>
            <a:r>
              <a:rPr lang="en-US" altLang="ko-KR" sz="1800" dirty="0" err="1"/>
              <a:t>onmouseover</a:t>
            </a:r>
            <a:r>
              <a:rPr lang="en-US" altLang="ko-KR" sz="1800" dirty="0"/>
              <a:t> : </a:t>
            </a:r>
            <a:r>
              <a:rPr lang="ko-KR" altLang="en-US" sz="1800" dirty="0"/>
              <a:t>마우스가 태그 위로 올라오는 순간</a:t>
            </a:r>
            <a:r>
              <a:rPr lang="en-US" altLang="ko-KR" sz="1800" dirty="0"/>
              <a:t>. </a:t>
            </a:r>
            <a:r>
              <a:rPr lang="ko-KR" altLang="en-US" sz="1800" dirty="0"/>
              <a:t>자식 영역 포함</a:t>
            </a:r>
          </a:p>
          <a:p>
            <a:pPr lvl="2"/>
            <a:r>
              <a:rPr lang="en-US" altLang="ko-KR" sz="1800" dirty="0" err="1"/>
              <a:t>onmouseout</a:t>
            </a:r>
            <a:r>
              <a:rPr lang="en-US" altLang="ko-KR" sz="1800" dirty="0"/>
              <a:t> : </a:t>
            </a:r>
            <a:r>
              <a:rPr lang="ko-KR" altLang="en-US" sz="1800" dirty="0"/>
              <a:t>마우스가 태그 위로 올라오는 순간</a:t>
            </a:r>
            <a:r>
              <a:rPr lang="en-US" altLang="ko-KR" sz="1800" dirty="0"/>
              <a:t>. </a:t>
            </a:r>
            <a:r>
              <a:rPr lang="ko-KR" altLang="en-US" sz="1800" dirty="0"/>
              <a:t>자식 영역 포함</a:t>
            </a:r>
          </a:p>
          <a:p>
            <a:pPr lvl="2"/>
            <a:r>
              <a:rPr lang="en-US" altLang="ko-KR" sz="1800" dirty="0" err="1"/>
              <a:t>onmouseenter</a:t>
            </a:r>
            <a:r>
              <a:rPr lang="en-US" altLang="ko-KR" sz="1800" dirty="0"/>
              <a:t> : </a:t>
            </a:r>
            <a:r>
              <a:rPr lang="ko-KR" altLang="en-US" sz="1800" dirty="0"/>
              <a:t>마우스가 태그 위로 올라오는 순간</a:t>
            </a:r>
            <a:r>
              <a:rPr lang="en-US" altLang="ko-KR" sz="1800" dirty="0"/>
              <a:t>. </a:t>
            </a:r>
            <a:r>
              <a:rPr lang="ko-KR" altLang="en-US" sz="1800" dirty="0"/>
              <a:t>버블 단계 없음</a:t>
            </a:r>
          </a:p>
          <a:p>
            <a:pPr lvl="2"/>
            <a:r>
              <a:rPr lang="en-US" altLang="ko-KR" sz="1800" dirty="0" err="1"/>
              <a:t>onmouseleave</a:t>
            </a:r>
            <a:r>
              <a:rPr lang="en-US" altLang="ko-KR" sz="1800" dirty="0"/>
              <a:t> : </a:t>
            </a:r>
            <a:r>
              <a:rPr lang="ko-KR" altLang="en-US" sz="1800" dirty="0"/>
              <a:t>마우스가 태그 위로 올라오는 순간</a:t>
            </a:r>
            <a:r>
              <a:rPr lang="en-US" altLang="ko-KR" sz="1800" dirty="0"/>
              <a:t>. </a:t>
            </a:r>
            <a:r>
              <a:rPr lang="ko-KR" altLang="en-US" sz="1800" dirty="0"/>
              <a:t>버블 단계 없음</a:t>
            </a:r>
          </a:p>
          <a:p>
            <a:pPr lvl="2"/>
            <a:r>
              <a:rPr lang="en-US" altLang="ko-KR" sz="1800" dirty="0" err="1"/>
              <a:t>onwheel</a:t>
            </a:r>
            <a:r>
              <a:rPr lang="en-US" altLang="ko-KR" sz="1800" dirty="0"/>
              <a:t> : HTML </a:t>
            </a:r>
            <a:r>
              <a:rPr lang="ko-KR" altLang="en-US" sz="1800" dirty="0"/>
              <a:t>태그에 마우스 </a:t>
            </a:r>
            <a:r>
              <a:rPr lang="ko-KR" altLang="en-US" sz="1800" dirty="0" err="1"/>
              <a:t>휠이</a:t>
            </a:r>
            <a:r>
              <a:rPr lang="ko-KR" altLang="en-US" sz="1800" dirty="0"/>
              <a:t> 구르는 동안 계속 호출</a:t>
            </a:r>
          </a:p>
          <a:p>
            <a:pPr lvl="3"/>
            <a:r>
              <a:rPr lang="ko-KR" altLang="en-US" sz="1800" dirty="0"/>
              <a:t>위쪽으로 굴린 경우 </a:t>
            </a:r>
            <a:r>
              <a:rPr lang="en-US" altLang="ko-KR" sz="1800" dirty="0"/>
              <a:t>: </a:t>
            </a:r>
            <a:r>
              <a:rPr lang="en-US" altLang="ko-KR" sz="1800" dirty="0" err="1"/>
              <a:t>wheelDelta</a:t>
            </a:r>
            <a:r>
              <a:rPr lang="en-US" altLang="ko-KR" sz="1800" dirty="0"/>
              <a:t> </a:t>
            </a:r>
            <a:r>
              <a:rPr lang="ko-KR" altLang="en-US" sz="1800" dirty="0" err="1"/>
              <a:t>프로퍼티</a:t>
            </a:r>
            <a:r>
              <a:rPr lang="ko-KR" altLang="en-US" sz="1800" dirty="0"/>
              <a:t> 값 양수</a:t>
            </a:r>
            <a:r>
              <a:rPr lang="en-US" altLang="ko-KR" sz="1800" dirty="0"/>
              <a:t>(120)</a:t>
            </a:r>
          </a:p>
          <a:p>
            <a:pPr lvl="3"/>
            <a:r>
              <a:rPr lang="ko-KR" altLang="en-US" sz="1800" dirty="0"/>
              <a:t>아래쪽으로 굴린 경우 </a:t>
            </a:r>
            <a:r>
              <a:rPr lang="en-US" altLang="ko-KR" sz="1800" dirty="0"/>
              <a:t>: </a:t>
            </a:r>
            <a:r>
              <a:rPr lang="en-US" altLang="ko-KR" sz="1800" dirty="0" err="1"/>
              <a:t>wheelDelta</a:t>
            </a:r>
            <a:r>
              <a:rPr lang="en-US" altLang="ko-KR" sz="1800" dirty="0"/>
              <a:t> </a:t>
            </a:r>
            <a:r>
              <a:rPr lang="ko-KR" altLang="en-US" sz="1800" dirty="0" err="1"/>
              <a:t>프로퍼티</a:t>
            </a:r>
            <a:r>
              <a:rPr lang="ko-KR" altLang="en-US" sz="1800" dirty="0"/>
              <a:t> 값 양수</a:t>
            </a:r>
            <a:r>
              <a:rPr lang="en-US" altLang="ko-KR" sz="1800" dirty="0"/>
              <a:t>(-120)</a:t>
            </a:r>
            <a:endParaRPr lang="ko-KR" altLang="en-US" sz="1800" dirty="0"/>
          </a:p>
          <a:p>
            <a:pPr lvl="2"/>
            <a:endParaRPr lang="ko-KR" altLang="en-US" sz="1800" dirty="0"/>
          </a:p>
          <a:p>
            <a:pPr lvl="2"/>
            <a:endParaRPr lang="ko-KR" altLang="en-US" sz="18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-8725" y="1036860"/>
            <a:ext cx="533400" cy="244476"/>
          </a:xfrm>
          <a:prstGeom prst="rect">
            <a:avLst/>
          </a:prstGeom>
        </p:spPr>
        <p:txBody>
          <a:bodyPr vert="horz" anchor="ctr" anchorCtr="0">
            <a:normAutofit fontScale="85000" lnSpcReduction="20000"/>
          </a:bodyPr>
          <a:lstStyle>
            <a:defPPr>
              <a:defRPr lang="ko-KR"/>
            </a:defPPr>
            <a:lvl1pPr marL="0" algn="ctr" defTabSz="914400" rtl="0" eaLnBrk="1" latinLnBrk="0" hangingPunct="1">
              <a:defRPr kumimoji="0" sz="1400" b="1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1870596-DAFA-46D2-82A7-2B6B5F8E0EA4}" type="slidenum">
              <a:rPr lang="ko-KR" altLang="en-US" smtClean="0"/>
              <a:pPr/>
              <a:t>45</a:t>
            </a:fld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3287688" y="4565446"/>
            <a:ext cx="5832648" cy="181588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obj.onwheel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= function (e) { 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/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if(</a:t>
            </a:r>
            <a:r>
              <a:rPr lang="en-US" altLang="ko-KR" sz="1400" b="1" kern="0" dirty="0" err="1">
                <a:solidFill>
                  <a:srgbClr val="000000"/>
                </a:solidFill>
                <a:latin typeface="+mj-ea"/>
                <a:ea typeface="+mj-ea"/>
              </a:rPr>
              <a:t>e.wheelDelta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 &lt; 0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) { //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아래쪽으로 </a:t>
            </a:r>
            <a:r>
              <a:rPr lang="ko-KR" altLang="en-US" sz="1400" kern="0" dirty="0" err="1">
                <a:solidFill>
                  <a:srgbClr val="000000"/>
                </a:solidFill>
                <a:latin typeface="+mj-ea"/>
                <a:ea typeface="+mj-ea"/>
              </a:rPr>
              <a:t>휠을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 굴린 경우</a:t>
            </a:r>
          </a:p>
          <a:p>
            <a:pPr marL="190500" defTabSz="180000" fontAlgn="base" latinLnBrk="0"/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		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...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/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}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/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else { //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위쪽으로 </a:t>
            </a:r>
            <a:r>
              <a:rPr lang="ko-KR" altLang="en-US" sz="1400" kern="0" dirty="0" err="1">
                <a:solidFill>
                  <a:srgbClr val="000000"/>
                </a:solidFill>
                <a:latin typeface="+mj-ea"/>
                <a:ea typeface="+mj-ea"/>
              </a:rPr>
              <a:t>휠을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 굴린 경우</a:t>
            </a:r>
          </a:p>
          <a:p>
            <a:pPr marL="190500" defTabSz="180000" fontAlgn="base" latinLnBrk="0"/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		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...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/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}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};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36975966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9-10 </a:t>
            </a:r>
            <a:r>
              <a:rPr lang="ko-KR" altLang="en-US" dirty="0"/>
              <a:t>마우스 관련 이벤트 </a:t>
            </a:r>
            <a:r>
              <a:rPr lang="ko-KR" altLang="en-US" dirty="0" err="1"/>
              <a:t>리스너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62500" lnSpcReduction="20000"/>
          </a:bodyPr>
          <a:lstStyle/>
          <a:p>
            <a:fld id="{01870596-DAFA-46D2-82A7-2B6B5F8E0EA4}" type="slidenum">
              <a:rPr lang="ko-KR" altLang="en-US" smtClean="0"/>
              <a:t>46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2135560" y="908720"/>
            <a:ext cx="4386033" cy="544764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&lt;html&gt;&lt;head&gt;&lt;meta charset="</a:t>
            </a:r>
            <a:r>
              <a:rPr lang="en-US" altLang="ko-KR" sz="1200" dirty="0" err="1"/>
              <a:t>utf</a:t>
            </a:r>
            <a:r>
              <a:rPr lang="en-US" altLang="ko-KR" sz="1200" dirty="0"/>
              <a:t>-8"&gt;</a:t>
            </a:r>
          </a:p>
          <a:p>
            <a:pPr defTabSz="180000"/>
            <a:r>
              <a:rPr lang="en-US" altLang="ko-KR" sz="1200" dirty="0"/>
              <a:t>&lt;title&gt;</a:t>
            </a:r>
            <a:r>
              <a:rPr lang="ko-KR" altLang="en-US" sz="1200" dirty="0"/>
              <a:t>마우스 관련 </a:t>
            </a:r>
            <a:r>
              <a:rPr lang="ko-KR" altLang="en-US" sz="1200" dirty="0" err="1"/>
              <a:t>리스너</a:t>
            </a:r>
            <a:r>
              <a:rPr lang="en-US" altLang="ko-KR" sz="1200" dirty="0"/>
              <a:t>&lt;/title&gt;</a:t>
            </a:r>
          </a:p>
          <a:p>
            <a:pPr defTabSz="180000"/>
            <a:r>
              <a:rPr lang="en-US" altLang="ko-KR" sz="1200" dirty="0"/>
              <a:t>&lt;script&gt;</a:t>
            </a:r>
          </a:p>
          <a:p>
            <a:pPr defTabSz="180000"/>
            <a:r>
              <a:rPr lang="en-US" altLang="ko-KR" sz="1200" b="1" dirty="0"/>
              <a:t>let width=1; </a:t>
            </a:r>
            <a:r>
              <a:rPr lang="en-US" altLang="ko-KR" sz="1200" dirty="0"/>
              <a:t>// </a:t>
            </a:r>
            <a:r>
              <a:rPr lang="ko-KR" altLang="en-US" sz="1200" dirty="0"/>
              <a:t>테두리 두께</a:t>
            </a:r>
          </a:p>
          <a:p>
            <a:pPr defTabSz="180000"/>
            <a:r>
              <a:rPr lang="en-US" altLang="ko-KR" sz="1200" b="1" dirty="0"/>
              <a:t>function down(</a:t>
            </a:r>
            <a:r>
              <a:rPr lang="en-US" altLang="ko-KR" sz="1200" b="1" dirty="0" err="1"/>
              <a:t>obj</a:t>
            </a:r>
            <a:r>
              <a:rPr lang="en-US" altLang="ko-KR" sz="1200" b="1" dirty="0"/>
              <a:t>)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obj.style.fontStyle</a:t>
            </a:r>
            <a:r>
              <a:rPr lang="en-US" altLang="ko-KR" sz="1200" dirty="0"/>
              <a:t> = "italic";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b="1" dirty="0"/>
              <a:t>function up(</a:t>
            </a:r>
            <a:r>
              <a:rPr lang="en-US" altLang="ko-KR" sz="1200" b="1" dirty="0" err="1"/>
              <a:t>obj</a:t>
            </a:r>
            <a:r>
              <a:rPr lang="en-US" altLang="ko-KR" sz="1200" b="1" dirty="0"/>
              <a:t>)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obj.style.fontStyle</a:t>
            </a:r>
            <a:r>
              <a:rPr lang="en-US" altLang="ko-KR" sz="1200" dirty="0"/>
              <a:t> = "normal";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b="1" dirty="0"/>
              <a:t>function over(</a:t>
            </a:r>
            <a:r>
              <a:rPr lang="en-US" altLang="ko-KR" sz="1200" b="1" dirty="0" err="1"/>
              <a:t>obj</a:t>
            </a:r>
            <a:r>
              <a:rPr lang="en-US" altLang="ko-KR" sz="1200" b="1" dirty="0"/>
              <a:t>)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obj.style.borderColor</a:t>
            </a:r>
            <a:r>
              <a:rPr lang="en-US" altLang="ko-KR" sz="1200" dirty="0"/>
              <a:t> = "violet";</a:t>
            </a:r>
          </a:p>
          <a:p>
            <a:pPr defTabSz="180000"/>
            <a:r>
              <a:rPr lang="en-US" altLang="ko-KR" sz="1200" dirty="0"/>
              <a:t>	// </a:t>
            </a:r>
            <a:r>
              <a:rPr lang="ko-KR" altLang="en-US" sz="1200" dirty="0"/>
              <a:t>테두리 폭이 </a:t>
            </a:r>
            <a:r>
              <a:rPr lang="en-US" altLang="ko-KR" sz="1200" dirty="0"/>
              <a:t>0</a:t>
            </a:r>
            <a:r>
              <a:rPr lang="ko-KR" altLang="en-US" sz="1200" dirty="0"/>
              <a:t>일 때 색은 보이지 않는다</a:t>
            </a:r>
            <a:r>
              <a:rPr lang="en-US" altLang="ko-KR" sz="1200" dirty="0"/>
              <a:t>.</a:t>
            </a:r>
          </a:p>
          <a:p>
            <a:pPr defTabSz="180000"/>
            <a:r>
              <a:rPr lang="en-US" altLang="ko-KR" sz="1200" dirty="0"/>
              <a:t>}</a:t>
            </a:r>
            <a:endParaRPr lang="en-US" altLang="ko-KR" sz="1200" b="1" dirty="0"/>
          </a:p>
          <a:p>
            <a:pPr defTabSz="180000"/>
            <a:r>
              <a:rPr lang="en-US" altLang="ko-KR" sz="1200" b="1" dirty="0"/>
              <a:t>function out(</a:t>
            </a:r>
            <a:r>
              <a:rPr lang="en-US" altLang="ko-KR" sz="1200" b="1" dirty="0" err="1"/>
              <a:t>obj</a:t>
            </a:r>
            <a:r>
              <a:rPr lang="en-US" altLang="ko-KR" sz="1200" b="1" dirty="0"/>
              <a:t>)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obj.style.borderColor</a:t>
            </a:r>
            <a:r>
              <a:rPr lang="en-US" altLang="ko-KR" sz="1200" dirty="0"/>
              <a:t> = "</a:t>
            </a:r>
            <a:r>
              <a:rPr lang="en-US" altLang="ko-KR" sz="1200" dirty="0" err="1"/>
              <a:t>lightgray</a:t>
            </a:r>
            <a:r>
              <a:rPr lang="en-US" altLang="ko-KR" sz="1200" dirty="0"/>
              <a:t>";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b="1" dirty="0"/>
              <a:t>function wheel(e, </a:t>
            </a:r>
            <a:r>
              <a:rPr lang="en-US" altLang="ko-KR" sz="1200" b="1" dirty="0" err="1"/>
              <a:t>obj</a:t>
            </a:r>
            <a:r>
              <a:rPr lang="en-US" altLang="ko-KR" sz="1200" b="1" dirty="0"/>
              <a:t>) </a:t>
            </a:r>
            <a:r>
              <a:rPr lang="en-US" altLang="ko-KR" sz="1200" dirty="0"/>
              <a:t>{ // e</a:t>
            </a:r>
            <a:r>
              <a:rPr lang="ko-KR" altLang="en-US" sz="1200" dirty="0"/>
              <a:t>는 이벤트 객체</a:t>
            </a:r>
          </a:p>
          <a:p>
            <a:pPr defTabSz="180000"/>
            <a:r>
              <a:rPr lang="en-US" altLang="ko-KR" sz="1200" dirty="0"/>
              <a:t>	if(</a:t>
            </a:r>
            <a:r>
              <a:rPr lang="en-US" altLang="ko-KR" sz="1200" b="1" dirty="0" err="1"/>
              <a:t>e.wheelDelta</a:t>
            </a:r>
            <a:r>
              <a:rPr lang="en-US" altLang="ko-KR" sz="1200" dirty="0"/>
              <a:t> &lt; 0) { // </a:t>
            </a:r>
            <a:r>
              <a:rPr lang="ko-KR" altLang="en-US" sz="1200" dirty="0" err="1"/>
              <a:t>휠을</a:t>
            </a:r>
            <a:r>
              <a:rPr lang="ko-KR" altLang="en-US" sz="1200" dirty="0"/>
              <a:t> 아래로 굴릴 때</a:t>
            </a:r>
          </a:p>
          <a:p>
            <a:pPr defTabSz="180000"/>
            <a:r>
              <a:rPr lang="en-US" altLang="ko-KR" sz="1200" dirty="0"/>
              <a:t>		width--; // </a:t>
            </a:r>
            <a:r>
              <a:rPr lang="ko-KR" altLang="en-US" sz="1200" dirty="0"/>
              <a:t>폭 </a:t>
            </a:r>
            <a:r>
              <a:rPr lang="en-US" altLang="ko-KR" sz="1200" dirty="0"/>
              <a:t>1 </a:t>
            </a:r>
            <a:r>
              <a:rPr lang="ko-KR" altLang="en-US" sz="1200" dirty="0"/>
              <a:t>감소</a:t>
            </a:r>
          </a:p>
          <a:p>
            <a:pPr defTabSz="180000"/>
            <a:r>
              <a:rPr lang="en-US" altLang="ko-KR" sz="1200" dirty="0"/>
              <a:t>		if(width &lt; 0) width = 0; // </a:t>
            </a:r>
            <a:r>
              <a:rPr lang="ko-KR" altLang="en-US" sz="1200" dirty="0"/>
              <a:t>폭이 </a:t>
            </a:r>
            <a:r>
              <a:rPr lang="en-US" altLang="ko-KR" sz="1200" dirty="0"/>
              <a:t>0</a:t>
            </a:r>
            <a:r>
              <a:rPr lang="ko-KR" altLang="en-US" sz="1200" dirty="0"/>
              <a:t>보다 작아지지 않게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dirty="0"/>
              <a:t>	else</a:t>
            </a:r>
            <a:r>
              <a:rPr lang="ko-KR" altLang="en-US" sz="1200" dirty="0"/>
              <a:t> </a:t>
            </a:r>
            <a:r>
              <a:rPr lang="en-US" altLang="ko-KR" sz="1200" dirty="0"/>
              <a:t>// </a:t>
            </a:r>
            <a:r>
              <a:rPr lang="ko-KR" altLang="en-US" sz="1200" dirty="0" err="1"/>
              <a:t>휠을</a:t>
            </a:r>
            <a:r>
              <a:rPr lang="ko-KR" altLang="en-US" sz="1200" dirty="0"/>
              <a:t> 위로 굴릴 때</a:t>
            </a:r>
          </a:p>
          <a:p>
            <a:pPr defTabSz="180000"/>
            <a:r>
              <a:rPr lang="en-US" altLang="ko-KR" sz="1200" dirty="0"/>
              <a:t>		width++; // </a:t>
            </a:r>
            <a:r>
              <a:rPr lang="ko-KR" altLang="en-US" sz="1200" dirty="0"/>
              <a:t>폭 </a:t>
            </a:r>
            <a:r>
              <a:rPr lang="en-US" altLang="ko-KR" sz="1200" dirty="0"/>
              <a:t>1 </a:t>
            </a:r>
            <a:r>
              <a:rPr lang="ko-KR" altLang="en-US" sz="1200" dirty="0"/>
              <a:t>증가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obj.style.borderStyle</a:t>
            </a:r>
            <a:r>
              <a:rPr lang="en-US" altLang="ko-KR" sz="1200" dirty="0"/>
              <a:t> = "ridge";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obj.style.borderWidth</a:t>
            </a:r>
            <a:r>
              <a:rPr lang="en-US" altLang="ko-KR" sz="1200" dirty="0"/>
              <a:t> = width+"</a:t>
            </a:r>
            <a:r>
              <a:rPr lang="en-US" altLang="ko-KR" sz="1200" dirty="0" err="1"/>
              <a:t>px</a:t>
            </a:r>
            <a:r>
              <a:rPr lang="en-US" altLang="ko-KR" sz="1200" dirty="0"/>
              <a:t>";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dirty="0"/>
              <a:t>&lt;/script&gt;&lt;/head&gt;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6600056" y="1556792"/>
            <a:ext cx="3672408" cy="267765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&lt;body &gt;</a:t>
            </a:r>
          </a:p>
          <a:p>
            <a:pPr defTabSz="180000"/>
            <a:r>
              <a:rPr lang="en-US" altLang="ko-KR" sz="1200" dirty="0"/>
              <a:t>&lt;h3&gt;</a:t>
            </a:r>
            <a:r>
              <a:rPr lang="ko-KR" altLang="en-US" sz="1200" dirty="0"/>
              <a:t>마우스 관련 이벤트 </a:t>
            </a:r>
            <a:r>
              <a:rPr lang="ko-KR" altLang="en-US" sz="1200" dirty="0" err="1"/>
              <a:t>리스너</a:t>
            </a:r>
            <a:r>
              <a:rPr lang="en-US" altLang="ko-KR" sz="1200" dirty="0"/>
              <a:t>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&lt;div&gt;</a:t>
            </a:r>
            <a:r>
              <a:rPr lang="ko-KR" altLang="en-US" sz="1200" dirty="0"/>
              <a:t>마우스 관련 </a:t>
            </a:r>
          </a:p>
          <a:p>
            <a:pPr defTabSz="180000"/>
            <a:r>
              <a:rPr lang="en-US" altLang="ko-KR" sz="1200" dirty="0"/>
              <a:t>	&lt;span </a:t>
            </a:r>
            <a:r>
              <a:rPr lang="en-US" altLang="ko-KR" sz="1200" b="1" dirty="0" err="1"/>
              <a:t>onmousedown</a:t>
            </a:r>
            <a:r>
              <a:rPr lang="en-US" altLang="ko-KR" sz="1200" b="1" dirty="0"/>
              <a:t>="down(this)"</a:t>
            </a:r>
          </a:p>
          <a:p>
            <a:pPr defTabSz="180000"/>
            <a:r>
              <a:rPr lang="en-US" altLang="ko-KR" sz="1200" b="1" dirty="0"/>
              <a:t>			  </a:t>
            </a:r>
            <a:r>
              <a:rPr lang="en-US" altLang="ko-KR" sz="1200" b="1" dirty="0" err="1"/>
              <a:t>onmouseup</a:t>
            </a:r>
            <a:r>
              <a:rPr lang="en-US" altLang="ko-KR" sz="1200" b="1" dirty="0"/>
              <a:t>="up(this)"</a:t>
            </a:r>
          </a:p>
          <a:p>
            <a:pPr defTabSz="180000"/>
            <a:r>
              <a:rPr lang="en-US" altLang="ko-KR" sz="1200" b="1" dirty="0"/>
              <a:t>			  </a:t>
            </a:r>
            <a:r>
              <a:rPr lang="en-US" altLang="ko-KR" sz="1200" b="1" dirty="0" err="1"/>
              <a:t>onmouseover</a:t>
            </a:r>
            <a:r>
              <a:rPr lang="en-US" altLang="ko-KR" sz="1200" b="1" dirty="0"/>
              <a:t>="over(this)"</a:t>
            </a:r>
          </a:p>
          <a:p>
            <a:pPr defTabSz="180000"/>
            <a:r>
              <a:rPr lang="en-US" altLang="ko-KR" sz="1200" b="1" dirty="0"/>
              <a:t>			  </a:t>
            </a:r>
            <a:r>
              <a:rPr lang="en-US" altLang="ko-KR" sz="1200" b="1" dirty="0" err="1"/>
              <a:t>onmouseout</a:t>
            </a:r>
            <a:r>
              <a:rPr lang="en-US" altLang="ko-KR" sz="1200" b="1" dirty="0"/>
              <a:t>="out(this)"</a:t>
            </a:r>
          </a:p>
          <a:p>
            <a:pPr defTabSz="180000"/>
            <a:r>
              <a:rPr lang="en-US" altLang="ko-KR" sz="1200" b="1" dirty="0"/>
              <a:t>			  </a:t>
            </a:r>
            <a:r>
              <a:rPr lang="en-US" altLang="ko-KR" sz="1200" b="1" dirty="0" err="1"/>
              <a:t>onwheel</a:t>
            </a:r>
            <a:r>
              <a:rPr lang="en-US" altLang="ko-KR" sz="1200" b="1" dirty="0"/>
              <a:t>="wheel(event, this)"</a:t>
            </a:r>
          </a:p>
          <a:p>
            <a:pPr defTabSz="180000"/>
            <a:r>
              <a:rPr lang="en-US" altLang="ko-KR" sz="1200" b="1" dirty="0"/>
              <a:t>			  style="</a:t>
            </a:r>
            <a:r>
              <a:rPr lang="en-US" altLang="ko-KR" sz="1200" b="1" dirty="0" err="1"/>
              <a:t>display:inline-block</a:t>
            </a:r>
            <a:r>
              <a:rPr lang="en-US" altLang="ko-KR" sz="1200" b="1" dirty="0"/>
              <a:t>"</a:t>
            </a:r>
            <a:r>
              <a:rPr lang="en-US" altLang="ko-KR" sz="1200" dirty="0"/>
              <a:t>&gt;</a:t>
            </a:r>
            <a:r>
              <a:rPr lang="ko-KR" altLang="en-US" sz="1200" dirty="0"/>
              <a:t>이벤트</a:t>
            </a:r>
          </a:p>
          <a:p>
            <a:pPr defTabSz="180000"/>
            <a:r>
              <a:rPr lang="en-US" altLang="ko-KR" sz="1200" dirty="0"/>
              <a:t>	</a:t>
            </a:r>
            <a:r>
              <a:rPr lang="ko-KR" altLang="en-US" sz="1200" dirty="0"/>
              <a:t> </a:t>
            </a:r>
            <a:r>
              <a:rPr lang="en-US" altLang="ko-KR" sz="1200" dirty="0"/>
              <a:t>&lt;/span&gt;</a:t>
            </a:r>
            <a:r>
              <a:rPr lang="ko-KR" altLang="en-US" sz="1200" dirty="0"/>
              <a:t>가 발생합니다</a:t>
            </a:r>
            <a:r>
              <a:rPr lang="en-US" altLang="ko-KR" sz="1200" dirty="0"/>
              <a:t>.</a:t>
            </a:r>
          </a:p>
          <a:p>
            <a:pPr defTabSz="180000"/>
            <a:r>
              <a:rPr lang="en-US" altLang="ko-KR" sz="1200" dirty="0"/>
              <a:t>&lt;/div&gt;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60611646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FF569726-B585-44FA-8E40-73AA4FE8B1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5542" y="3699532"/>
            <a:ext cx="3570784" cy="2294583"/>
          </a:xfrm>
          <a:prstGeom prst="rect">
            <a:avLst/>
          </a:prstGeom>
          <a:ln w="6350">
            <a:solidFill>
              <a:srgbClr val="2379BF"/>
            </a:solidFill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AB9287E-DF2C-4212-B7F7-DD8423A798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6937" y="3699532"/>
            <a:ext cx="3555684" cy="2284880"/>
          </a:xfrm>
          <a:prstGeom prst="rect">
            <a:avLst/>
          </a:prstGeom>
          <a:ln w="6350">
            <a:solidFill>
              <a:srgbClr val="2379BF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CA1A48C-C4F1-4ADA-81EE-911BA81209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3856" y="569809"/>
            <a:ext cx="3548584" cy="2280318"/>
          </a:xfrm>
          <a:prstGeom prst="rect">
            <a:avLst/>
          </a:prstGeom>
          <a:ln w="6350">
            <a:solidFill>
              <a:srgbClr val="2379BF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15D63A2-59E4-4ADF-8CF0-1AE07229ED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6937" y="764704"/>
            <a:ext cx="3118176" cy="2035834"/>
          </a:xfrm>
          <a:prstGeom prst="rect">
            <a:avLst/>
          </a:prstGeom>
          <a:ln w="6350">
            <a:solidFill>
              <a:srgbClr val="2379BF"/>
            </a:solidFill>
          </a:ln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defPPr>
              <a:defRPr lang="ko-KR"/>
            </a:defPPr>
            <a:lvl1pPr marL="0" algn="ctr" defTabSz="914400" rtl="0" eaLnBrk="1" latinLnBrk="0" hangingPunct="1">
              <a:defRPr kumimoji="0" sz="14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1870596-DAFA-46D2-82A7-2B6B5F8E0EA4}" type="slidenum">
              <a:rPr lang="ko-KR" altLang="en-US" smtClean="0"/>
              <a:pPr/>
              <a:t>47</a:t>
            </a:fld>
            <a:endParaRPr lang="ko-KR" altLang="en-US"/>
          </a:p>
        </p:txBody>
      </p:sp>
      <p:sp>
        <p:nvSpPr>
          <p:cNvPr id="12" name="모서리가 둥근 사각형 설명선 11"/>
          <p:cNvSpPr/>
          <p:nvPr/>
        </p:nvSpPr>
        <p:spPr>
          <a:xfrm>
            <a:off x="6604414" y="2630574"/>
            <a:ext cx="1512168" cy="612934"/>
          </a:xfrm>
          <a:prstGeom prst="wedgeRoundRectCallout">
            <a:avLst>
              <a:gd name="adj1" fmla="val 20306"/>
              <a:gd name="adj2" fmla="val -7578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000" dirty="0"/>
              <a:t>마우스 </a:t>
            </a:r>
            <a:r>
              <a:rPr lang="ko-KR" altLang="en-US" sz="1000" dirty="0" err="1"/>
              <a:t>휠을</a:t>
            </a:r>
            <a:r>
              <a:rPr lang="ko-KR" altLang="en-US" sz="1000" dirty="0"/>
              <a:t> 위로 굴릴 때 두께가 </a:t>
            </a:r>
            <a:r>
              <a:rPr lang="en-US" altLang="ko-KR" sz="1000" dirty="0"/>
              <a:t>1</a:t>
            </a:r>
            <a:r>
              <a:rPr lang="ko-KR" altLang="en-US" sz="1000" dirty="0"/>
              <a:t>식 두꺼워진다</a:t>
            </a:r>
            <a:r>
              <a:rPr lang="en-US" altLang="ko-KR" sz="1000" dirty="0"/>
              <a:t>(</a:t>
            </a:r>
            <a:r>
              <a:rPr lang="en-US" altLang="ko-KR" sz="1000" dirty="0" err="1"/>
              <a:t>onwheel</a:t>
            </a:r>
            <a:r>
              <a:rPr lang="en-US" altLang="ko-KR" sz="1000" dirty="0"/>
              <a:t>).</a:t>
            </a:r>
            <a:endParaRPr lang="ko-KR" altLang="en-US" sz="1000" dirty="0"/>
          </a:p>
        </p:txBody>
      </p:sp>
      <p:sp>
        <p:nvSpPr>
          <p:cNvPr id="13" name="모서리가 둥근 사각형 설명선 12"/>
          <p:cNvSpPr/>
          <p:nvPr/>
        </p:nvSpPr>
        <p:spPr>
          <a:xfrm>
            <a:off x="8771257" y="2715704"/>
            <a:ext cx="1800200" cy="442674"/>
          </a:xfrm>
          <a:prstGeom prst="wedgeRoundRectCallout">
            <a:avLst>
              <a:gd name="adj1" fmla="val -86855"/>
              <a:gd name="adj2" fmla="val -99435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000" dirty="0"/>
              <a:t>마우스를 올릴 때 </a:t>
            </a:r>
            <a:r>
              <a:rPr lang="en-US" altLang="ko-KR" sz="1000" dirty="0"/>
              <a:t>violet </a:t>
            </a:r>
            <a:r>
              <a:rPr lang="ko-KR" altLang="en-US" sz="1000" dirty="0"/>
              <a:t>색</a:t>
            </a:r>
            <a:r>
              <a:rPr lang="en-US" altLang="ko-KR" sz="1000" dirty="0"/>
              <a:t>(</a:t>
            </a:r>
            <a:r>
              <a:rPr lang="en-US" altLang="ko-KR" sz="1000" dirty="0" err="1"/>
              <a:t>onmouseover</a:t>
            </a:r>
            <a:r>
              <a:rPr lang="en-US" altLang="ko-KR" sz="1000" dirty="0"/>
              <a:t>)</a:t>
            </a:r>
            <a:endParaRPr lang="ko-KR" altLang="en-US" sz="1000" dirty="0"/>
          </a:p>
        </p:txBody>
      </p:sp>
      <p:sp>
        <p:nvSpPr>
          <p:cNvPr id="14" name="모서리가 둥근 사각형 설명선 13"/>
          <p:cNvSpPr/>
          <p:nvPr/>
        </p:nvSpPr>
        <p:spPr>
          <a:xfrm>
            <a:off x="8812086" y="5714802"/>
            <a:ext cx="1656184" cy="442674"/>
          </a:xfrm>
          <a:prstGeom prst="wedgeRoundRectCallout">
            <a:avLst>
              <a:gd name="adj1" fmla="val -77899"/>
              <a:gd name="adj2" fmla="val -5343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000" dirty="0"/>
              <a:t>마우스를 내릴 때 회색 </a:t>
            </a:r>
            <a:r>
              <a:rPr lang="en-US" altLang="ko-KR" sz="1000" dirty="0"/>
              <a:t>(</a:t>
            </a:r>
            <a:r>
              <a:rPr lang="en-US" altLang="ko-KR" sz="1000" dirty="0" err="1"/>
              <a:t>onmouseout</a:t>
            </a:r>
            <a:r>
              <a:rPr lang="en-US" altLang="ko-KR" sz="1000" dirty="0"/>
              <a:t>)</a:t>
            </a:r>
            <a:endParaRPr lang="ko-KR" altLang="en-US" sz="1000" dirty="0"/>
          </a:p>
        </p:txBody>
      </p:sp>
      <p:sp>
        <p:nvSpPr>
          <p:cNvPr id="11" name="모서리가 둥근 사각형 설명선 10"/>
          <p:cNvSpPr/>
          <p:nvPr/>
        </p:nvSpPr>
        <p:spPr>
          <a:xfrm>
            <a:off x="4411059" y="5776729"/>
            <a:ext cx="1788108" cy="442674"/>
          </a:xfrm>
          <a:prstGeom prst="wedgeRoundRectCallout">
            <a:avLst>
              <a:gd name="adj1" fmla="val -72474"/>
              <a:gd name="adj2" fmla="val -7522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000" dirty="0"/>
              <a:t>마우스를 눌렀을 때</a:t>
            </a:r>
            <a:endParaRPr lang="en-US" altLang="ko-KR" sz="1000" dirty="0"/>
          </a:p>
          <a:p>
            <a:r>
              <a:rPr lang="en-US" altLang="ko-KR" sz="1000" dirty="0"/>
              <a:t>Italic </a:t>
            </a:r>
            <a:r>
              <a:rPr lang="ko-KR" altLang="en-US" sz="1000" dirty="0"/>
              <a:t>서체 </a:t>
            </a:r>
            <a:r>
              <a:rPr lang="en-US" altLang="ko-KR" sz="1000" dirty="0"/>
              <a:t>(</a:t>
            </a:r>
            <a:r>
              <a:rPr lang="en-US" altLang="ko-KR" sz="1000" dirty="0" err="1"/>
              <a:t>onmousedown</a:t>
            </a:r>
            <a:r>
              <a:rPr lang="en-US" altLang="ko-KR" sz="1000" dirty="0"/>
              <a:t>)</a:t>
            </a:r>
            <a:endParaRPr lang="ko-KR" altLang="en-US" sz="1000" dirty="0"/>
          </a:p>
        </p:txBody>
      </p:sp>
      <p:sp>
        <p:nvSpPr>
          <p:cNvPr id="10" name="모서리가 둥근 사각형 설명선 9"/>
          <p:cNvSpPr/>
          <p:nvPr/>
        </p:nvSpPr>
        <p:spPr>
          <a:xfrm>
            <a:off x="4295132" y="2876353"/>
            <a:ext cx="764361" cy="272415"/>
          </a:xfrm>
          <a:prstGeom prst="wedgeRoundRectCallout">
            <a:avLst>
              <a:gd name="adj1" fmla="val -14068"/>
              <a:gd name="adj2" fmla="val -11856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000"/>
              <a:t>초기 화면</a:t>
            </a:r>
            <a:endParaRPr lang="ko-KR" altLang="en-US" sz="1000" dirty="0"/>
          </a:p>
        </p:txBody>
      </p:sp>
      <p:sp>
        <p:nvSpPr>
          <p:cNvPr id="4" name="타원 3"/>
          <p:cNvSpPr/>
          <p:nvPr/>
        </p:nvSpPr>
        <p:spPr>
          <a:xfrm>
            <a:off x="3287688" y="2132856"/>
            <a:ext cx="576064" cy="432048"/>
          </a:xfrm>
          <a:prstGeom prst="ellipse">
            <a:avLst/>
          </a:prstGeom>
          <a:noFill/>
          <a:ln w="63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525214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18556" y="-47849"/>
            <a:ext cx="8354888" cy="752128"/>
          </a:xfrm>
        </p:spPr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9-11 </a:t>
            </a:r>
            <a:r>
              <a:rPr lang="en-US" altLang="ko-KR" dirty="0" err="1"/>
              <a:t>onmousemove</a:t>
            </a:r>
            <a:r>
              <a:rPr lang="ko-KR" altLang="en-US" dirty="0"/>
              <a:t>와 마우스 위치 및 버튼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2568516" y="893341"/>
            <a:ext cx="4026652" cy="547842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000" dirty="0"/>
              <a:t>&lt;!DOCTYPE html&gt;</a:t>
            </a:r>
          </a:p>
          <a:p>
            <a:pPr defTabSz="180000"/>
            <a:r>
              <a:rPr lang="en-US" altLang="ko-KR" sz="1000" dirty="0"/>
              <a:t>&lt;html&gt;</a:t>
            </a:r>
          </a:p>
          <a:p>
            <a:pPr defTabSz="180000"/>
            <a:r>
              <a:rPr lang="en-US" altLang="ko-KR" sz="1000" dirty="0"/>
              <a:t>&lt;head&gt;&lt;meta charset="</a:t>
            </a:r>
            <a:r>
              <a:rPr lang="en-US" altLang="ko-KR" sz="1000" dirty="0" err="1"/>
              <a:t>utf</a:t>
            </a:r>
            <a:r>
              <a:rPr lang="en-US" altLang="ko-KR" sz="1000" dirty="0"/>
              <a:t>-8"&gt;</a:t>
            </a:r>
          </a:p>
          <a:p>
            <a:pPr defTabSz="180000"/>
            <a:r>
              <a:rPr lang="en-US" altLang="ko-KR" sz="1000" dirty="0"/>
              <a:t>&lt;title&gt;</a:t>
            </a:r>
            <a:r>
              <a:rPr lang="ko-KR" altLang="en-US" sz="1000" dirty="0"/>
              <a:t>마우스 이벤트 객체의 </a:t>
            </a:r>
            <a:r>
              <a:rPr lang="ko-KR" altLang="en-US" sz="1000" dirty="0" err="1"/>
              <a:t>프로퍼티</a:t>
            </a:r>
            <a:r>
              <a:rPr lang="en-US" altLang="ko-KR" sz="1000" dirty="0"/>
              <a:t>&lt;/title&gt;</a:t>
            </a:r>
          </a:p>
          <a:p>
            <a:pPr defTabSz="180000"/>
            <a:r>
              <a:rPr lang="en-US" altLang="ko-KR" sz="1000" dirty="0"/>
              <a:t>&lt;style&gt;</a:t>
            </a:r>
          </a:p>
          <a:p>
            <a:pPr defTabSz="180000"/>
            <a:r>
              <a:rPr lang="en-US" altLang="ko-KR" sz="1000" dirty="0"/>
              <a:t>div {</a:t>
            </a:r>
          </a:p>
          <a:p>
            <a:pPr defTabSz="180000"/>
            <a:r>
              <a:rPr lang="en-US" altLang="ko-KR" sz="1000" dirty="0"/>
              <a:t>	background : </a:t>
            </a:r>
            <a:r>
              <a:rPr lang="en-US" altLang="ko-KR" sz="1000" dirty="0" err="1"/>
              <a:t>skyblue</a:t>
            </a:r>
            <a:r>
              <a:rPr lang="en-US" altLang="ko-KR" sz="1000" dirty="0"/>
              <a:t>;</a:t>
            </a:r>
          </a:p>
          <a:p>
            <a:pPr defTabSz="180000"/>
            <a:r>
              <a:rPr lang="en-US" altLang="ko-KR" sz="1000" dirty="0"/>
              <a:t>	width : 250px;</a:t>
            </a:r>
          </a:p>
          <a:p>
            <a:pPr defTabSz="180000"/>
            <a:r>
              <a:rPr lang="en-US" altLang="ko-KR" sz="1000" dirty="0"/>
              <a:t>}</a:t>
            </a:r>
          </a:p>
          <a:p>
            <a:pPr defTabSz="180000"/>
            <a:r>
              <a:rPr lang="en-US" altLang="ko-KR" sz="1000" dirty="0"/>
              <a:t>&lt;/style&gt;</a:t>
            </a:r>
          </a:p>
          <a:p>
            <a:pPr defTabSz="180000"/>
            <a:r>
              <a:rPr lang="en-US" altLang="ko-KR" sz="1000" dirty="0"/>
              <a:t>&lt;/head&gt;</a:t>
            </a:r>
          </a:p>
          <a:p>
            <a:pPr defTabSz="180000"/>
            <a:r>
              <a:rPr lang="en-US" altLang="ko-KR" sz="1000" dirty="0"/>
              <a:t>&lt;body&gt;</a:t>
            </a:r>
          </a:p>
          <a:p>
            <a:pPr defTabSz="180000"/>
            <a:r>
              <a:rPr lang="en-US" altLang="ko-KR" sz="1000" dirty="0"/>
              <a:t>&lt;h3&gt;</a:t>
            </a:r>
            <a:r>
              <a:rPr lang="ko-KR" altLang="en-US" sz="1000" dirty="0"/>
              <a:t>마우스 이벤트 객체의 </a:t>
            </a:r>
            <a:r>
              <a:rPr lang="ko-KR" altLang="en-US" sz="1000" dirty="0" err="1"/>
              <a:t>프로퍼티와</a:t>
            </a:r>
            <a:r>
              <a:rPr lang="ko-KR" altLang="en-US" sz="1000" dirty="0"/>
              <a:t> </a:t>
            </a:r>
            <a:r>
              <a:rPr lang="en-US" altLang="ko-KR" sz="1000" dirty="0" err="1"/>
              <a:t>onmousemove</a:t>
            </a:r>
            <a:r>
              <a:rPr lang="en-US" altLang="ko-KR" sz="1000" dirty="0"/>
              <a:t>&lt;/h3&gt;</a:t>
            </a:r>
          </a:p>
          <a:p>
            <a:pPr defTabSz="180000"/>
            <a:r>
              <a:rPr lang="en-US" altLang="ko-KR" sz="1000" dirty="0"/>
              <a:t>&lt;</a:t>
            </a:r>
            <a:r>
              <a:rPr lang="en-US" altLang="ko-KR" sz="1000" dirty="0" err="1"/>
              <a:t>hr</a:t>
            </a:r>
            <a:r>
              <a:rPr lang="en-US" altLang="ko-KR" sz="1000" dirty="0"/>
              <a:t>&gt;</a:t>
            </a:r>
          </a:p>
          <a:p>
            <a:pPr defTabSz="180000"/>
            <a:r>
              <a:rPr lang="ko-KR" altLang="en-US" sz="1000" dirty="0"/>
              <a:t>이미지 위에 마우스를 움직일 때 </a:t>
            </a:r>
            <a:endParaRPr lang="en-US" altLang="ko-KR" sz="1000" dirty="0"/>
          </a:p>
          <a:p>
            <a:pPr defTabSz="180000"/>
            <a:r>
              <a:rPr lang="en-US" altLang="ko-KR" sz="1000" dirty="0" err="1"/>
              <a:t>onmousemove</a:t>
            </a:r>
            <a:r>
              <a:rPr lang="en-US" altLang="ko-KR" sz="1000" dirty="0"/>
              <a:t> </a:t>
            </a:r>
            <a:r>
              <a:rPr lang="ko-KR" altLang="en-US" sz="1000" dirty="0" err="1"/>
              <a:t>리스너가</a:t>
            </a:r>
            <a:r>
              <a:rPr lang="ko-KR" altLang="en-US" sz="1000" dirty="0"/>
              <a:t> 실행되고</a:t>
            </a:r>
            <a:r>
              <a:rPr lang="en-US" altLang="ko-KR" sz="1000" dirty="0"/>
              <a:t>,  </a:t>
            </a:r>
          </a:p>
          <a:p>
            <a:pPr defTabSz="180000"/>
            <a:r>
              <a:rPr lang="ko-KR" altLang="en-US" sz="1000" dirty="0"/>
              <a:t>마우스의 위치를 보여줍니다</a:t>
            </a:r>
            <a:r>
              <a:rPr lang="en-US" altLang="ko-KR" sz="1000" dirty="0"/>
              <a:t>.&lt;</a:t>
            </a:r>
            <a:r>
              <a:rPr lang="en-US" altLang="ko-KR" sz="1000" dirty="0" err="1"/>
              <a:t>br</a:t>
            </a:r>
            <a:r>
              <a:rPr lang="en-US" altLang="ko-KR" sz="1000" dirty="0"/>
              <a:t>&gt;&lt;</a:t>
            </a:r>
            <a:r>
              <a:rPr lang="en-US" altLang="ko-KR" sz="1000" dirty="0" err="1"/>
              <a:t>br</a:t>
            </a:r>
            <a:r>
              <a:rPr lang="en-US" altLang="ko-KR" sz="1000" dirty="0"/>
              <a:t>&gt;</a:t>
            </a:r>
          </a:p>
          <a:p>
            <a:pPr defTabSz="180000"/>
            <a:r>
              <a:rPr lang="en-US" altLang="ko-KR" sz="1000" dirty="0"/>
              <a:t>&lt;</a:t>
            </a:r>
            <a:r>
              <a:rPr lang="en-US" altLang="ko-KR" sz="1000" dirty="0" err="1"/>
              <a:t>img</a:t>
            </a:r>
            <a:r>
              <a:rPr lang="en-US" altLang="ko-KR" sz="1000" dirty="0"/>
              <a:t> </a:t>
            </a:r>
            <a:r>
              <a:rPr lang="en-US" altLang="ko-KR" sz="1000" dirty="0" err="1"/>
              <a:t>src</a:t>
            </a:r>
            <a:r>
              <a:rPr lang="en-US" altLang="ko-KR" sz="1000" dirty="0"/>
              <a:t>="media/beach.png" </a:t>
            </a:r>
          </a:p>
          <a:p>
            <a:pPr defTabSz="180000"/>
            <a:r>
              <a:rPr lang="en-US" altLang="ko-KR" sz="1000" dirty="0"/>
              <a:t>		</a:t>
            </a:r>
            <a:r>
              <a:rPr lang="en-US" altLang="ko-KR" sz="1000" b="1" dirty="0" err="1"/>
              <a:t>onmousemove</a:t>
            </a:r>
            <a:r>
              <a:rPr lang="en-US" altLang="ko-KR" sz="1000" b="1" dirty="0"/>
              <a:t>="where(event)"</a:t>
            </a:r>
            <a:r>
              <a:rPr lang="en-US" altLang="ko-KR" sz="1000" dirty="0"/>
              <a:t>&gt;&lt;</a:t>
            </a:r>
            <a:r>
              <a:rPr lang="en-US" altLang="ko-KR" sz="1000" dirty="0" err="1"/>
              <a:t>br</a:t>
            </a:r>
            <a:r>
              <a:rPr lang="en-US" altLang="ko-KR" sz="1000" dirty="0"/>
              <a:t>&gt;&lt;</a:t>
            </a:r>
            <a:r>
              <a:rPr lang="en-US" altLang="ko-KR" sz="1000" dirty="0" err="1"/>
              <a:t>br</a:t>
            </a:r>
            <a:r>
              <a:rPr lang="en-US" altLang="ko-KR" sz="1000" dirty="0"/>
              <a:t>&gt;</a:t>
            </a:r>
          </a:p>
          <a:p>
            <a:pPr defTabSz="180000"/>
            <a:r>
              <a:rPr lang="en-US" altLang="ko-KR" sz="1000" dirty="0"/>
              <a:t>&lt;div id="div"&gt;&lt;/div&gt;</a:t>
            </a:r>
          </a:p>
          <a:p>
            <a:pPr defTabSz="180000"/>
            <a:r>
              <a:rPr lang="en-US" altLang="ko-KR" sz="1000" dirty="0"/>
              <a:t>&lt;script&gt;</a:t>
            </a:r>
          </a:p>
          <a:p>
            <a:pPr defTabSz="180000"/>
            <a:r>
              <a:rPr lang="en-US" altLang="ko-KR" sz="1000" dirty="0"/>
              <a:t>let div = </a:t>
            </a:r>
            <a:r>
              <a:rPr lang="en-US" altLang="ko-KR" sz="1000" dirty="0" err="1"/>
              <a:t>document.getElementById</a:t>
            </a:r>
            <a:r>
              <a:rPr lang="en-US" altLang="ko-KR" sz="1000" dirty="0"/>
              <a:t>("div");</a:t>
            </a:r>
          </a:p>
          <a:p>
            <a:pPr defTabSz="180000"/>
            <a:r>
              <a:rPr lang="en-US" altLang="ko-KR" sz="1000" b="1" dirty="0"/>
              <a:t>function where(e)</a:t>
            </a:r>
            <a:r>
              <a:rPr lang="en-US" altLang="ko-KR" sz="1000" dirty="0"/>
              <a:t> {</a:t>
            </a:r>
          </a:p>
          <a:p>
            <a:pPr defTabSz="180000"/>
            <a:r>
              <a:rPr lang="en-US" altLang="ko-KR" sz="1000" dirty="0"/>
              <a:t>	let text = "</a:t>
            </a:r>
            <a:r>
              <a:rPr lang="ko-KR" altLang="en-US" sz="1000" dirty="0"/>
              <a:t>버튼</a:t>
            </a:r>
            <a:r>
              <a:rPr lang="en-US" altLang="ko-KR" sz="1000" dirty="0"/>
              <a:t>="</a:t>
            </a:r>
            <a:r>
              <a:rPr lang="ko-KR" altLang="en-US" sz="1000" dirty="0"/>
              <a:t> </a:t>
            </a:r>
            <a:r>
              <a:rPr lang="en-US" altLang="ko-KR" sz="1000" dirty="0"/>
              <a:t>+ </a:t>
            </a:r>
            <a:r>
              <a:rPr lang="en-US" altLang="ko-KR" sz="1000" dirty="0" err="1"/>
              <a:t>e.button</a:t>
            </a:r>
            <a:r>
              <a:rPr lang="en-US" altLang="ko-KR" sz="1000" dirty="0"/>
              <a:t> + "&lt;</a:t>
            </a:r>
            <a:r>
              <a:rPr lang="en-US" altLang="ko-KR" sz="1000" dirty="0" err="1"/>
              <a:t>br</a:t>
            </a:r>
            <a:r>
              <a:rPr lang="en-US" altLang="ko-KR" sz="1000" dirty="0"/>
              <a:t>&gt;";</a:t>
            </a:r>
          </a:p>
          <a:p>
            <a:pPr defTabSz="180000"/>
            <a:r>
              <a:rPr lang="en-US" altLang="ko-KR" sz="1000" dirty="0"/>
              <a:t>	text += "(</a:t>
            </a:r>
            <a:r>
              <a:rPr lang="en-US" altLang="ko-KR" sz="1000" dirty="0" err="1"/>
              <a:t>screenX</a:t>
            </a:r>
            <a:r>
              <a:rPr lang="en-US" altLang="ko-KR" sz="1000" dirty="0"/>
              <a:t>, </a:t>
            </a:r>
            <a:r>
              <a:rPr lang="en-US" altLang="ko-KR" sz="1000" dirty="0" err="1"/>
              <a:t>screenY</a:t>
            </a:r>
            <a:r>
              <a:rPr lang="en-US" altLang="ko-KR" sz="1000" dirty="0"/>
              <a:t>)=" + </a:t>
            </a:r>
          </a:p>
          <a:p>
            <a:pPr defTabSz="180000"/>
            <a:r>
              <a:rPr lang="en-US" altLang="ko-KR" sz="1000" dirty="0"/>
              <a:t>			</a:t>
            </a:r>
            <a:r>
              <a:rPr lang="en-US" altLang="ko-KR" sz="1000" dirty="0" err="1"/>
              <a:t>e.screenX</a:t>
            </a:r>
            <a:r>
              <a:rPr lang="en-US" altLang="ko-KR" sz="1000" dirty="0"/>
              <a:t> + ",“ + </a:t>
            </a:r>
            <a:r>
              <a:rPr lang="en-US" altLang="ko-KR" sz="1000" dirty="0" err="1"/>
              <a:t>e.screenY</a:t>
            </a:r>
            <a:r>
              <a:rPr lang="en-US" altLang="ko-KR" sz="1000" dirty="0"/>
              <a:t> + "&lt;</a:t>
            </a:r>
            <a:r>
              <a:rPr lang="en-US" altLang="ko-KR" sz="1000" dirty="0" err="1"/>
              <a:t>br</a:t>
            </a:r>
            <a:r>
              <a:rPr lang="en-US" altLang="ko-KR" sz="1000" dirty="0"/>
              <a:t>&gt;";</a:t>
            </a:r>
          </a:p>
          <a:p>
            <a:pPr defTabSz="180000"/>
            <a:r>
              <a:rPr lang="en-US" altLang="ko-KR" sz="1000" dirty="0"/>
              <a:t>	text += "(</a:t>
            </a:r>
            <a:r>
              <a:rPr lang="en-US" altLang="ko-KR" sz="1000" dirty="0" err="1"/>
              <a:t>clientX</a:t>
            </a:r>
            <a:r>
              <a:rPr lang="en-US" altLang="ko-KR" sz="1000" dirty="0"/>
              <a:t>, </a:t>
            </a:r>
            <a:r>
              <a:rPr lang="en-US" altLang="ko-KR" sz="1000" dirty="0" err="1"/>
              <a:t>clientY</a:t>
            </a:r>
            <a:r>
              <a:rPr lang="en-US" altLang="ko-KR" sz="1000" dirty="0"/>
              <a:t>)=" + </a:t>
            </a:r>
          </a:p>
          <a:p>
            <a:pPr defTabSz="180000"/>
            <a:r>
              <a:rPr lang="en-US" altLang="ko-KR" sz="1000" dirty="0"/>
              <a:t>			</a:t>
            </a:r>
            <a:r>
              <a:rPr lang="en-US" altLang="ko-KR" sz="1000" dirty="0" err="1"/>
              <a:t>e.clientX</a:t>
            </a:r>
            <a:r>
              <a:rPr lang="en-US" altLang="ko-KR" sz="1000" dirty="0"/>
              <a:t> + "," + </a:t>
            </a:r>
            <a:r>
              <a:rPr lang="en-US" altLang="ko-KR" sz="1000" dirty="0" err="1"/>
              <a:t>e.clientY</a:t>
            </a:r>
            <a:r>
              <a:rPr lang="en-US" altLang="ko-KR" sz="1000" dirty="0"/>
              <a:t> + "&lt;</a:t>
            </a:r>
            <a:r>
              <a:rPr lang="en-US" altLang="ko-KR" sz="1000" dirty="0" err="1"/>
              <a:t>br</a:t>
            </a:r>
            <a:r>
              <a:rPr lang="en-US" altLang="ko-KR" sz="1000" dirty="0"/>
              <a:t>&gt;";</a:t>
            </a:r>
          </a:p>
          <a:p>
            <a:pPr defTabSz="180000"/>
            <a:r>
              <a:rPr lang="en-US" altLang="ko-KR" sz="1000" dirty="0"/>
              <a:t>	text += "(</a:t>
            </a:r>
            <a:r>
              <a:rPr lang="en-US" altLang="ko-KR" sz="1000" dirty="0" err="1"/>
              <a:t>offsetX</a:t>
            </a:r>
            <a:r>
              <a:rPr lang="en-US" altLang="ko-KR" sz="1000" dirty="0"/>
              <a:t>, </a:t>
            </a:r>
            <a:r>
              <a:rPr lang="en-US" altLang="ko-KR" sz="1000" dirty="0" err="1"/>
              <a:t>offsetY</a:t>
            </a:r>
            <a:r>
              <a:rPr lang="en-US" altLang="ko-KR" sz="1000" dirty="0"/>
              <a:t>)=" + </a:t>
            </a:r>
          </a:p>
          <a:p>
            <a:pPr defTabSz="180000"/>
            <a:r>
              <a:rPr lang="en-US" altLang="ko-KR" sz="1000" dirty="0"/>
              <a:t>			</a:t>
            </a:r>
            <a:r>
              <a:rPr lang="en-US" altLang="ko-KR" sz="1000" dirty="0" err="1"/>
              <a:t>e.offsetX</a:t>
            </a:r>
            <a:r>
              <a:rPr lang="en-US" altLang="ko-KR" sz="1000" dirty="0"/>
              <a:t> + "," + </a:t>
            </a:r>
            <a:r>
              <a:rPr lang="en-US" altLang="ko-KR" sz="1000" dirty="0" err="1"/>
              <a:t>e.offsetY</a:t>
            </a:r>
            <a:r>
              <a:rPr lang="en-US" altLang="ko-KR" sz="1000" dirty="0"/>
              <a:t> + "&lt;</a:t>
            </a:r>
            <a:r>
              <a:rPr lang="en-US" altLang="ko-KR" sz="1000" dirty="0" err="1"/>
              <a:t>br</a:t>
            </a:r>
            <a:r>
              <a:rPr lang="en-US" altLang="ko-KR" sz="1000" dirty="0"/>
              <a:t>&gt;";</a:t>
            </a:r>
          </a:p>
          <a:p>
            <a:pPr defTabSz="180000"/>
            <a:r>
              <a:rPr lang="es-ES" altLang="ko-KR" sz="1000" dirty="0"/>
              <a:t>	text += "(x, y)=" + e.x + "," + e.y + "\n";</a:t>
            </a:r>
          </a:p>
          <a:p>
            <a:pPr defTabSz="180000"/>
            <a:r>
              <a:rPr lang="en-US" altLang="ko-KR" sz="1000" dirty="0"/>
              <a:t>	</a:t>
            </a:r>
            <a:r>
              <a:rPr lang="en-US" altLang="ko-KR" sz="1000" dirty="0" err="1"/>
              <a:t>div.innerHTML</a:t>
            </a:r>
            <a:r>
              <a:rPr lang="en-US" altLang="ko-KR" sz="1000" dirty="0"/>
              <a:t> = text;</a:t>
            </a:r>
          </a:p>
          <a:p>
            <a:pPr defTabSz="180000"/>
            <a:r>
              <a:rPr lang="en-US" altLang="ko-KR" sz="1000" dirty="0"/>
              <a:t>}</a:t>
            </a:r>
          </a:p>
          <a:p>
            <a:pPr defTabSz="180000"/>
            <a:r>
              <a:rPr lang="en-US" altLang="ko-KR" sz="1000" dirty="0"/>
              <a:t>&lt;/script&gt;</a:t>
            </a:r>
          </a:p>
          <a:p>
            <a:pPr defTabSz="180000"/>
            <a:r>
              <a:rPr lang="en-US" altLang="ko-KR" sz="1000" dirty="0"/>
              <a:t>&lt;/body&gt;&lt;/html&gt;</a:t>
            </a:r>
            <a:endParaRPr lang="ko-KR" altLang="en-US" sz="10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62500" lnSpcReduction="20000"/>
          </a:bodyPr>
          <a:lstStyle/>
          <a:p>
            <a:fld id="{01870596-DAFA-46D2-82A7-2B6B5F8E0EA4}" type="slidenum">
              <a:rPr lang="ko-KR" altLang="en-US" smtClean="0"/>
              <a:t>48</a:t>
            </a:fld>
            <a:endParaRPr lang="ko-KR" altLang="en-US"/>
          </a:p>
        </p:txBody>
      </p:sp>
      <p:sp>
        <p:nvSpPr>
          <p:cNvPr id="29" name="모서리가 둥근 직사각형 28"/>
          <p:cNvSpPr/>
          <p:nvPr/>
        </p:nvSpPr>
        <p:spPr>
          <a:xfrm>
            <a:off x="9026426" y="5085184"/>
            <a:ext cx="1539221" cy="63657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두 좌표가 같은 이유는  </a:t>
            </a:r>
            <a:r>
              <a:rPr lang="en-US" altLang="ko-KR" sz="1000" dirty="0">
                <a:solidFill>
                  <a:schemeClr val="tx1"/>
                </a:solidFill>
              </a:rPr>
              <a:t>&lt;</a:t>
            </a:r>
            <a:r>
              <a:rPr lang="en-US" altLang="ko-KR" sz="1000" dirty="0" err="1">
                <a:solidFill>
                  <a:schemeClr val="tx1"/>
                </a:solidFill>
              </a:rPr>
              <a:t>img</a:t>
            </a:r>
            <a:r>
              <a:rPr lang="en-US" altLang="ko-KR" sz="1000" dirty="0">
                <a:solidFill>
                  <a:schemeClr val="tx1"/>
                </a:solidFill>
              </a:rPr>
              <a:t>&gt;</a:t>
            </a:r>
            <a:r>
              <a:rPr lang="ko-KR" altLang="en-US" sz="1000" dirty="0">
                <a:solidFill>
                  <a:schemeClr val="tx1"/>
                </a:solidFill>
              </a:rPr>
              <a:t>객체의 부모가</a:t>
            </a:r>
            <a:r>
              <a:rPr lang="en-US" altLang="ko-KR" sz="1000" dirty="0">
                <a:solidFill>
                  <a:schemeClr val="tx1"/>
                </a:solidFill>
              </a:rPr>
              <a:t>&lt;body&gt;</a:t>
            </a:r>
            <a:r>
              <a:rPr lang="ko-KR" altLang="en-US" sz="1000" dirty="0">
                <a:solidFill>
                  <a:schemeClr val="tx1"/>
                </a:solidFill>
              </a:rPr>
              <a:t>로서</a:t>
            </a:r>
            <a:r>
              <a:rPr lang="en-US" altLang="ko-KR" sz="1000" dirty="0">
                <a:solidFill>
                  <a:schemeClr val="tx1"/>
                </a:solidFill>
              </a:rPr>
              <a:t>, </a:t>
            </a:r>
            <a:r>
              <a:rPr lang="ko-KR" altLang="en-US" sz="1000" dirty="0">
                <a:solidFill>
                  <a:schemeClr val="tx1"/>
                </a:solidFill>
              </a:rPr>
              <a:t>브라우저 윈도우이기 때문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6600056" y="980728"/>
            <a:ext cx="3195980" cy="5099001"/>
            <a:chOff x="5078820" y="1412776"/>
            <a:chExt cx="3195980" cy="5099001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7DD5BF31-A0CF-468D-AE9A-4CF89B581B5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24202" y="1412776"/>
              <a:ext cx="2950598" cy="5099001"/>
            </a:xfrm>
            <a:prstGeom prst="rect">
              <a:avLst/>
            </a:prstGeom>
            <a:ln w="6350">
              <a:solidFill>
                <a:srgbClr val="2379BF"/>
              </a:solidFill>
            </a:ln>
          </p:spPr>
        </p:pic>
        <p:cxnSp>
          <p:nvCxnSpPr>
            <p:cNvPr id="5" name="직선 화살표 연결선 4"/>
            <p:cNvCxnSpPr/>
            <p:nvPr/>
          </p:nvCxnSpPr>
          <p:spPr>
            <a:xfrm>
              <a:off x="6300551" y="3152821"/>
              <a:ext cx="0" cy="504057"/>
            </a:xfrm>
            <a:prstGeom prst="straightConnector1">
              <a:avLst/>
            </a:prstGeom>
            <a:ln w="12700">
              <a:solidFill>
                <a:srgbClr val="FFFF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화살표 연결선 6"/>
            <p:cNvCxnSpPr/>
            <p:nvPr/>
          </p:nvCxnSpPr>
          <p:spPr>
            <a:xfrm flipV="1">
              <a:off x="5452989" y="3656877"/>
              <a:ext cx="838429" cy="1"/>
            </a:xfrm>
            <a:prstGeom prst="straightConnector1">
              <a:avLst/>
            </a:prstGeom>
            <a:ln w="12700">
              <a:solidFill>
                <a:srgbClr val="FFFF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6300551" y="3508343"/>
              <a:ext cx="7473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>
                  <a:solidFill>
                    <a:srgbClr val="FFFF00"/>
                  </a:solidFill>
                </a:rPr>
                <a:t>(88, 46)</a:t>
              </a:r>
              <a:endParaRPr lang="ko-KR" altLang="en-US" sz="1200" b="1" dirty="0">
                <a:solidFill>
                  <a:srgbClr val="FFFF00"/>
                </a:solidFill>
              </a:endParaRPr>
            </a:p>
          </p:txBody>
        </p:sp>
        <p:cxnSp>
          <p:nvCxnSpPr>
            <p:cNvPr id="13" name="직선 화살표 연결선 12"/>
            <p:cNvCxnSpPr/>
            <p:nvPr/>
          </p:nvCxnSpPr>
          <p:spPr>
            <a:xfrm>
              <a:off x="5328665" y="1856709"/>
              <a:ext cx="0" cy="1810235"/>
            </a:xfrm>
            <a:prstGeom prst="straightConnector1">
              <a:avLst/>
            </a:prstGeom>
            <a:ln w="127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5078820" y="3618768"/>
              <a:ext cx="45397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>
                  <a:solidFill>
                    <a:srgbClr val="FF0000"/>
                  </a:solidFill>
                </a:rPr>
                <a:t>202</a:t>
              </a:r>
              <a:endParaRPr lang="ko-KR" altLang="en-US" sz="1200" b="1" dirty="0">
                <a:solidFill>
                  <a:srgbClr val="FF0000"/>
                </a:solidFill>
              </a:endParaRPr>
            </a:p>
          </p:txBody>
        </p:sp>
        <p:cxnSp>
          <p:nvCxnSpPr>
            <p:cNvPr id="16" name="직선 화살표 연결선 15"/>
            <p:cNvCxnSpPr/>
            <p:nvPr/>
          </p:nvCxnSpPr>
          <p:spPr>
            <a:xfrm>
              <a:off x="5326966" y="1866275"/>
              <a:ext cx="973585" cy="0"/>
            </a:xfrm>
            <a:prstGeom prst="straightConnector1">
              <a:avLst/>
            </a:prstGeom>
            <a:ln w="127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6197626" y="1749962"/>
              <a:ext cx="36420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>
                  <a:solidFill>
                    <a:srgbClr val="FF0000"/>
                  </a:solidFill>
                </a:rPr>
                <a:t>96</a:t>
              </a:r>
              <a:endParaRPr lang="ko-KR" altLang="en-US" sz="1200" b="1" dirty="0">
                <a:solidFill>
                  <a:srgbClr val="FF0000"/>
                </a:solidFill>
              </a:endParaRPr>
            </a:p>
          </p:txBody>
        </p:sp>
        <p:sp>
          <p:nvSpPr>
            <p:cNvPr id="27" name="자유형 26"/>
            <p:cNvSpPr/>
            <p:nvPr/>
          </p:nvSpPr>
          <p:spPr>
            <a:xfrm>
              <a:off x="6956178" y="5654934"/>
              <a:ext cx="565945" cy="291066"/>
            </a:xfrm>
            <a:custGeom>
              <a:avLst/>
              <a:gdLst>
                <a:gd name="connsiteX0" fmla="*/ 0 w 465667"/>
                <a:gd name="connsiteY0" fmla="*/ 0 h 381000"/>
                <a:gd name="connsiteX1" fmla="*/ 211667 w 465667"/>
                <a:gd name="connsiteY1" fmla="*/ 84667 h 381000"/>
                <a:gd name="connsiteX2" fmla="*/ 296333 w 465667"/>
                <a:gd name="connsiteY2" fmla="*/ 313267 h 381000"/>
                <a:gd name="connsiteX3" fmla="*/ 465667 w 465667"/>
                <a:gd name="connsiteY3" fmla="*/ 381000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5667" h="381000">
                  <a:moveTo>
                    <a:pt x="0" y="0"/>
                  </a:moveTo>
                  <a:cubicBezTo>
                    <a:pt x="81139" y="16228"/>
                    <a:pt x="162278" y="32456"/>
                    <a:pt x="211667" y="84667"/>
                  </a:cubicBezTo>
                  <a:cubicBezTo>
                    <a:pt x="261056" y="136878"/>
                    <a:pt x="254000" y="263878"/>
                    <a:pt x="296333" y="313267"/>
                  </a:cubicBezTo>
                  <a:cubicBezTo>
                    <a:pt x="338666" y="362656"/>
                    <a:pt x="438856" y="372533"/>
                    <a:pt x="465667" y="381000"/>
                  </a:cubicBezTo>
                </a:path>
              </a:pathLst>
            </a:custGeom>
            <a:noFill/>
            <a:ln w="9525">
              <a:solidFill>
                <a:srgbClr val="C00000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자유형 27"/>
            <p:cNvSpPr/>
            <p:nvPr/>
          </p:nvSpPr>
          <p:spPr>
            <a:xfrm>
              <a:off x="6269056" y="5954467"/>
              <a:ext cx="1227667" cy="44383"/>
            </a:xfrm>
            <a:custGeom>
              <a:avLst/>
              <a:gdLst>
                <a:gd name="connsiteX0" fmla="*/ 0 w 1227667"/>
                <a:gd name="connsiteY0" fmla="*/ 33867 h 44383"/>
                <a:gd name="connsiteX1" fmla="*/ 508000 w 1227667"/>
                <a:gd name="connsiteY1" fmla="*/ 42333 h 44383"/>
                <a:gd name="connsiteX2" fmla="*/ 1227667 w 1227667"/>
                <a:gd name="connsiteY2" fmla="*/ 0 h 44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27667" h="44383">
                  <a:moveTo>
                    <a:pt x="0" y="33867"/>
                  </a:moveTo>
                  <a:cubicBezTo>
                    <a:pt x="151694" y="40922"/>
                    <a:pt x="303389" y="47977"/>
                    <a:pt x="508000" y="42333"/>
                  </a:cubicBezTo>
                  <a:cubicBezTo>
                    <a:pt x="712611" y="36689"/>
                    <a:pt x="970139" y="18344"/>
                    <a:pt x="1227667" y="0"/>
                  </a:cubicBezTo>
                </a:path>
              </a:pathLst>
            </a:custGeom>
            <a:noFill/>
            <a:ln w="9525">
              <a:solidFill>
                <a:srgbClr val="C00000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37450" y="3660208"/>
              <a:ext cx="173774" cy="1737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5853667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oncontextmenu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HTML </a:t>
            </a:r>
            <a:r>
              <a:rPr lang="ko-KR" altLang="en-US" dirty="0"/>
              <a:t>태그 위에 </a:t>
            </a:r>
            <a:r>
              <a:rPr lang="ko-KR" altLang="en-US" dirty="0">
                <a:solidFill>
                  <a:srgbClr val="FF0000"/>
                </a:solidFill>
              </a:rPr>
              <a:t>마우스 오른쪽 버튼 </a:t>
            </a:r>
            <a:r>
              <a:rPr lang="ko-KR" altLang="en-US" dirty="0"/>
              <a:t>클릭 </a:t>
            </a:r>
            <a:endParaRPr lang="en-US" altLang="ko-KR" dirty="0"/>
          </a:p>
          <a:p>
            <a:endParaRPr lang="ko-KR" altLang="en-US" dirty="0"/>
          </a:p>
          <a:p>
            <a:pPr lvl="1"/>
            <a:r>
              <a:rPr lang="ko-KR" altLang="en-US" sz="2000" dirty="0"/>
              <a:t>디폴트로 </a:t>
            </a:r>
            <a:r>
              <a:rPr lang="ko-KR" altLang="en-US" sz="2000" dirty="0" err="1"/>
              <a:t>컨텍스트</a:t>
            </a:r>
            <a:r>
              <a:rPr lang="ko-KR" altLang="en-US" sz="2000" dirty="0"/>
              <a:t> 메뉴</a:t>
            </a:r>
            <a:r>
              <a:rPr lang="en-US" altLang="ko-KR" sz="2000" dirty="0"/>
              <a:t>(context menu)</a:t>
            </a:r>
            <a:r>
              <a:rPr lang="ko-KR" altLang="en-US" sz="2000" dirty="0"/>
              <a:t> 출력</a:t>
            </a:r>
            <a:endParaRPr lang="en-US" altLang="ko-KR" sz="2000" dirty="0"/>
          </a:p>
          <a:p>
            <a:pPr lvl="2"/>
            <a:r>
              <a:rPr lang="en-US" altLang="ko-KR" sz="1800" dirty="0"/>
              <a:t>‘</a:t>
            </a:r>
            <a:r>
              <a:rPr lang="en-US" altLang="ko-KR" sz="1800" dirty="0" err="1"/>
              <a:t>소스</a:t>
            </a:r>
            <a:r>
              <a:rPr lang="en-US" altLang="ko-KR" sz="1800" dirty="0"/>
              <a:t> </a:t>
            </a:r>
            <a:r>
              <a:rPr lang="en-US" altLang="ko-KR" sz="1800" dirty="0" err="1"/>
              <a:t>보기’나</a:t>
            </a:r>
            <a:r>
              <a:rPr lang="en-US" altLang="ko-KR" sz="1800" dirty="0"/>
              <a:t> ‘</a:t>
            </a:r>
            <a:r>
              <a:rPr lang="en-US" altLang="ko-KR" sz="1800" dirty="0" err="1"/>
              <a:t>이미지</a:t>
            </a:r>
            <a:r>
              <a:rPr lang="en-US" altLang="ko-KR" sz="1800" dirty="0"/>
              <a:t> </a:t>
            </a:r>
            <a:r>
              <a:rPr lang="en-US" altLang="ko-KR" sz="1800" dirty="0" err="1"/>
              <a:t>다운로드</a:t>
            </a:r>
            <a:r>
              <a:rPr lang="en-US" altLang="ko-KR" sz="1800" dirty="0"/>
              <a:t>’ </a:t>
            </a:r>
            <a:r>
              <a:rPr lang="en-US" altLang="ko-KR" sz="1800" dirty="0" err="1"/>
              <a:t>등의</a:t>
            </a:r>
            <a:r>
              <a:rPr lang="en-US" altLang="ko-KR" sz="1800" dirty="0"/>
              <a:t> </a:t>
            </a:r>
            <a:r>
              <a:rPr lang="ko-KR" altLang="en-US" sz="1800" dirty="0"/>
              <a:t>메뉴</a:t>
            </a:r>
            <a:endParaRPr lang="en-US" altLang="ko-KR" sz="1800" dirty="0"/>
          </a:p>
          <a:p>
            <a:pPr lvl="1"/>
            <a:endParaRPr lang="en-US" altLang="ko-KR" sz="2000" dirty="0"/>
          </a:p>
          <a:p>
            <a:pPr lvl="1"/>
            <a:r>
              <a:rPr lang="en-US" altLang="ko-KR" sz="2000" dirty="0" err="1"/>
              <a:t>oncontextmenu</a:t>
            </a:r>
            <a:r>
              <a:rPr lang="en-US" altLang="ko-KR" sz="2000" dirty="0"/>
              <a:t> </a:t>
            </a:r>
            <a:r>
              <a:rPr lang="ko-KR" altLang="en-US" sz="2000" dirty="0" err="1"/>
              <a:t>리스너가</a:t>
            </a:r>
            <a:r>
              <a:rPr lang="ko-KR" altLang="en-US" sz="2000" dirty="0"/>
              <a:t> 먼저 호출</a:t>
            </a:r>
            <a:endParaRPr lang="en-US" altLang="ko-KR" sz="2000" dirty="0"/>
          </a:p>
          <a:p>
            <a:pPr lvl="2"/>
            <a:r>
              <a:rPr lang="en-US" altLang="ko-KR" sz="1800" dirty="0"/>
              <a:t>false</a:t>
            </a:r>
            <a:r>
              <a:rPr lang="ko-KR" altLang="en-US" sz="1800" dirty="0"/>
              <a:t>를 </a:t>
            </a:r>
            <a:r>
              <a:rPr lang="ko-KR" altLang="en-US" sz="1800" dirty="0" err="1"/>
              <a:t>리턴하면</a:t>
            </a:r>
            <a:r>
              <a:rPr lang="ko-KR" altLang="en-US" sz="1800" dirty="0"/>
              <a:t> </a:t>
            </a:r>
            <a:r>
              <a:rPr lang="ko-KR" altLang="en-US" sz="1800" dirty="0" err="1"/>
              <a:t>컨텍스트</a:t>
            </a:r>
            <a:r>
              <a:rPr lang="ko-KR" altLang="en-US" sz="1800" dirty="0"/>
              <a:t> 메뉴를 출력하는 디폴트 행동 취소</a:t>
            </a:r>
          </a:p>
          <a:p>
            <a:pPr lvl="2"/>
            <a:endParaRPr lang="ko-KR" altLang="en-US" sz="1800" dirty="0"/>
          </a:p>
          <a:p>
            <a:pPr lvl="2"/>
            <a:endParaRPr lang="en-US" altLang="ko-KR" sz="1800" dirty="0"/>
          </a:p>
          <a:p>
            <a:pPr lvl="2"/>
            <a:endParaRPr lang="ko-KR" altLang="en-US" dirty="0"/>
          </a:p>
          <a:p>
            <a:pPr lvl="1"/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-8725" y="1036860"/>
            <a:ext cx="533400" cy="244476"/>
          </a:xfrm>
          <a:prstGeom prst="rect">
            <a:avLst/>
          </a:prstGeom>
        </p:spPr>
        <p:txBody>
          <a:bodyPr vert="horz" anchor="ctr" anchorCtr="0">
            <a:normAutofit fontScale="85000" lnSpcReduction="20000"/>
          </a:bodyPr>
          <a:lstStyle>
            <a:defPPr>
              <a:defRPr lang="ko-KR"/>
            </a:defPPr>
            <a:lvl1pPr marL="0" algn="ctr" defTabSz="914400" rtl="0" eaLnBrk="1" latinLnBrk="0" hangingPunct="1">
              <a:defRPr kumimoji="0" sz="1400" b="1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1870596-DAFA-46D2-82A7-2B6B5F8E0EA4}" type="slidenum">
              <a:rPr lang="ko-KR" altLang="en-US" smtClean="0"/>
              <a:pPr/>
              <a:t>49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3359696" y="4293096"/>
            <a:ext cx="4572000" cy="95410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400" b="1" kern="0" dirty="0" err="1">
                <a:solidFill>
                  <a:srgbClr val="000000"/>
                </a:solidFill>
                <a:latin typeface="+mj-ea"/>
                <a:ea typeface="+mj-ea"/>
              </a:rPr>
              <a:t>document.oncontextmenu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= function () { </a:t>
            </a: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	...</a:t>
            </a: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return false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; // </a:t>
            </a:r>
            <a:r>
              <a:rPr lang="ko-KR" altLang="en-US" sz="1400" kern="0" dirty="0" err="1">
                <a:solidFill>
                  <a:srgbClr val="000000"/>
                </a:solidFill>
                <a:latin typeface="+mj-ea"/>
                <a:ea typeface="+mj-ea"/>
              </a:rPr>
              <a:t>컨텍스트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 메뉴 출력 금지</a:t>
            </a: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}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9659779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95600" y="44624"/>
            <a:ext cx="7200800" cy="576064"/>
          </a:xfrm>
        </p:spPr>
        <p:txBody>
          <a:bodyPr>
            <a:noAutofit/>
          </a:bodyPr>
          <a:lstStyle/>
          <a:p>
            <a:pPr fontAlgn="base"/>
            <a:r>
              <a:rPr lang="en-US" altLang="ko-KR" dirty="0"/>
              <a:t>2</a:t>
            </a:r>
            <a:r>
              <a:rPr lang="ko-KR" altLang="en-US" dirty="0"/>
              <a:t>주차 과제풀이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8C5461-0719-4489-8AF4-16BE5EDFC1BD}"/>
              </a:ext>
            </a:extLst>
          </p:cNvPr>
          <p:cNvSpPr txBox="1"/>
          <p:nvPr/>
        </p:nvSpPr>
        <p:spPr>
          <a:xfrm>
            <a:off x="1703512" y="1340768"/>
            <a:ext cx="900100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90500" marR="0" indent="-19050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altLang="ko-KR" b="1" dirty="0"/>
              <a:t>5. random()</a:t>
            </a:r>
            <a:r>
              <a:rPr lang="ko-KR" altLang="en-US" b="1" dirty="0"/>
              <a:t>을 이용하여 </a:t>
            </a:r>
            <a:r>
              <a:rPr lang="en-US" altLang="ko-KR" b="1" dirty="0"/>
              <a:t>10</a:t>
            </a:r>
            <a:r>
              <a:rPr lang="ko-KR" altLang="en-US" b="1" dirty="0"/>
              <a:t>부터 </a:t>
            </a:r>
            <a:r>
              <a:rPr lang="en-US" altLang="ko-KR" b="1" dirty="0"/>
              <a:t>20</a:t>
            </a:r>
            <a:r>
              <a:rPr lang="ko-KR" altLang="en-US" b="1" dirty="0"/>
              <a:t>까지의 난수를 구하고자 한다</a:t>
            </a:r>
            <a:r>
              <a:rPr lang="en-US" altLang="ko-KR" b="1" dirty="0"/>
              <a:t>. </a:t>
            </a:r>
            <a:r>
              <a:rPr lang="ko-KR" altLang="en-US" b="1" dirty="0"/>
              <a:t>아래의 </a:t>
            </a:r>
            <a:r>
              <a:rPr lang="ko-KR" altLang="en-US" b="1" dirty="0" err="1"/>
              <a:t>보기중</a:t>
            </a:r>
            <a:r>
              <a:rPr lang="ko-KR" altLang="en-US" b="1" dirty="0"/>
              <a:t> 올바른 것을 고르시오</a:t>
            </a:r>
            <a:r>
              <a:rPr lang="en-US" altLang="ko-KR" b="1" dirty="0"/>
              <a:t>. 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546100" marR="0" indent="-16510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-3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① </a:t>
            </a:r>
            <a:r>
              <a:rPr lang="en-US" altLang="ko-KR" sz="1800" kern="0" spc="-3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Math.floor</a:t>
            </a:r>
            <a:r>
              <a:rPr lang="en-US" altLang="ko-KR" sz="1800" kern="0" spc="-3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</a:t>
            </a:r>
            <a:r>
              <a:rPr lang="en-US" altLang="ko-KR" sz="1800" kern="0" spc="-3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Math.random</a:t>
            </a:r>
            <a:r>
              <a:rPr lang="en-US" altLang="ko-KR" sz="1800" kern="0" spc="-3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()*10)+10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546100" marR="0" indent="-16510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-3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② </a:t>
            </a:r>
            <a:r>
              <a:rPr lang="en-US" altLang="ko-KR" sz="1800" kern="0" spc="-3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Math.floor</a:t>
            </a:r>
            <a:r>
              <a:rPr lang="en-US" altLang="ko-KR" sz="1800" kern="0" spc="-3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</a:t>
            </a:r>
            <a:r>
              <a:rPr lang="en-US" altLang="ko-KR" sz="1800" kern="0" spc="-3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Math.random</a:t>
            </a:r>
            <a:r>
              <a:rPr lang="en-US" altLang="ko-KR" sz="1800" kern="0" spc="-3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()*11)+10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546100" marR="0" indent="-16510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-3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③ </a:t>
            </a:r>
            <a:r>
              <a:rPr lang="en-US" altLang="ko-KR" sz="1800" kern="0" spc="-3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Math.floor</a:t>
            </a:r>
            <a:r>
              <a:rPr lang="en-US" altLang="ko-KR" sz="1800" kern="0" spc="-3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</a:t>
            </a:r>
            <a:r>
              <a:rPr lang="en-US" altLang="ko-KR" sz="1800" kern="0" spc="-3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Math.random</a:t>
            </a:r>
            <a:r>
              <a:rPr lang="en-US" altLang="ko-KR" sz="1800" kern="0" spc="-3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()*11)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546100" marR="0" indent="-16510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-3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④ </a:t>
            </a:r>
            <a:r>
              <a:rPr lang="en-US" altLang="ko-KR" sz="1800" kern="0" spc="-3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Math.ceil</a:t>
            </a:r>
            <a:r>
              <a:rPr lang="en-US" altLang="ko-KR" sz="1800" kern="0" spc="-3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</a:t>
            </a:r>
            <a:r>
              <a:rPr lang="en-US" altLang="ko-KR" sz="1800" kern="0" spc="-3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Math.random</a:t>
            </a:r>
            <a:r>
              <a:rPr lang="en-US" altLang="ko-KR" sz="1800" kern="0" spc="-3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()*11)+10;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D0B74393-FB0A-4304-9EAC-58458E27B0A4}"/>
              </a:ext>
            </a:extLst>
          </p:cNvPr>
          <p:cNvSpPr/>
          <p:nvPr/>
        </p:nvSpPr>
        <p:spPr>
          <a:xfrm>
            <a:off x="2107657" y="2799339"/>
            <a:ext cx="360040" cy="3600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8310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EEB2CFBF-FA07-478F-BE01-E8AEC048B1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4033" y="4509121"/>
            <a:ext cx="3307767" cy="1405931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sz="2000" dirty="0"/>
              <a:t>예제 </a:t>
            </a:r>
            <a:r>
              <a:rPr lang="en-US" altLang="ko-KR" sz="2000" dirty="0"/>
              <a:t>9-12 </a:t>
            </a:r>
            <a:r>
              <a:rPr lang="en-US" altLang="ko-KR" sz="2000" dirty="0" err="1"/>
              <a:t>oncontextmenu</a:t>
            </a:r>
            <a:r>
              <a:rPr lang="ko-KR" altLang="en-US" sz="2000" dirty="0"/>
              <a:t>로 소스 보기나 이미지 다운로드 금지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62500" lnSpcReduction="20000"/>
          </a:bodyPr>
          <a:lstStyle/>
          <a:p>
            <a:fld id="{01870596-DAFA-46D2-82A7-2B6B5F8E0EA4}" type="slidenum">
              <a:rPr lang="ko-KR" altLang="en-US" smtClean="0"/>
              <a:t>50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2154455" y="1412776"/>
            <a:ext cx="4051927" cy="397031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</a:t>
            </a:r>
          </a:p>
          <a:p>
            <a:pPr defTabSz="180000"/>
            <a:r>
              <a:rPr lang="en-US" altLang="ko-KR" sz="1200" dirty="0"/>
              <a:t>&lt;meta charset="</a:t>
            </a:r>
            <a:r>
              <a:rPr lang="en-US" altLang="ko-KR" sz="1200" dirty="0" err="1"/>
              <a:t>utf</a:t>
            </a:r>
            <a:r>
              <a:rPr lang="en-US" altLang="ko-KR" sz="1200" dirty="0"/>
              <a:t>-8"&gt;</a:t>
            </a:r>
          </a:p>
          <a:p>
            <a:pPr defTabSz="180000"/>
            <a:r>
              <a:rPr lang="en-US" altLang="ko-KR" sz="1200" dirty="0"/>
              <a:t>&lt;title&gt;</a:t>
            </a:r>
            <a:r>
              <a:rPr lang="en-US" altLang="ko-KR" sz="1200" dirty="0" err="1"/>
              <a:t>oncontextmenu</a:t>
            </a:r>
            <a:r>
              <a:rPr lang="en-US" altLang="ko-KR" sz="1200" dirty="0"/>
              <a:t>&lt;/title&gt;</a:t>
            </a:r>
          </a:p>
          <a:p>
            <a:pPr defTabSz="180000"/>
            <a:r>
              <a:rPr lang="en-US" altLang="ko-KR" sz="1200" dirty="0"/>
              <a:t>&lt;script&gt;</a:t>
            </a:r>
          </a:p>
          <a:p>
            <a:pPr defTabSz="180000"/>
            <a:r>
              <a:rPr lang="en-US" altLang="ko-KR" sz="1200" b="1" dirty="0"/>
              <a:t>function </a:t>
            </a:r>
            <a:r>
              <a:rPr lang="en-US" altLang="ko-KR" sz="1200" b="1" dirty="0" err="1"/>
              <a:t>hideMenu</a:t>
            </a:r>
            <a:r>
              <a:rPr lang="en-US" altLang="ko-KR" sz="1200" b="1" dirty="0"/>
              <a:t>() {</a:t>
            </a:r>
          </a:p>
          <a:p>
            <a:pPr defTabSz="180000"/>
            <a:r>
              <a:rPr lang="en-US" altLang="ko-KR" sz="1200" dirty="0"/>
              <a:t>	alert("</a:t>
            </a:r>
            <a:r>
              <a:rPr lang="ko-KR" altLang="en-US" sz="1200" dirty="0"/>
              <a:t>오른쪽 클릭</a:t>
            </a:r>
            <a:r>
              <a:rPr lang="en-US" altLang="ko-KR" sz="1200" dirty="0"/>
              <a:t>&lt;</a:t>
            </a:r>
            <a:r>
              <a:rPr lang="ko-KR" altLang="en-US" sz="1200" dirty="0" err="1"/>
              <a:t>컨텍스트</a:t>
            </a:r>
            <a:r>
              <a:rPr lang="ko-KR" altLang="en-US" sz="1200" dirty="0"/>
              <a:t> 메뉴</a:t>
            </a:r>
            <a:r>
              <a:rPr lang="en-US" altLang="ko-KR" sz="1200" dirty="0"/>
              <a:t>&gt;</a:t>
            </a:r>
            <a:r>
              <a:rPr lang="ko-KR" altLang="en-US" sz="1200" dirty="0"/>
              <a:t>금지</a:t>
            </a:r>
            <a:r>
              <a:rPr lang="en-US" altLang="ko-KR" sz="1200" dirty="0"/>
              <a:t>");</a:t>
            </a:r>
          </a:p>
          <a:p>
            <a:pPr defTabSz="180000"/>
            <a:r>
              <a:rPr lang="en-US" altLang="ko-KR" sz="1200" b="1" dirty="0"/>
              <a:t>	return false;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b="1" dirty="0" err="1"/>
              <a:t>document.oncontextmenu</a:t>
            </a:r>
            <a:r>
              <a:rPr lang="en-US" altLang="ko-KR" sz="1200" b="1" dirty="0"/>
              <a:t>=</a:t>
            </a:r>
            <a:r>
              <a:rPr lang="en-US" altLang="ko-KR" sz="1200" b="1" dirty="0" err="1"/>
              <a:t>hideMenu</a:t>
            </a:r>
            <a:r>
              <a:rPr lang="en-US" altLang="ko-KR" sz="1200" b="1" dirty="0"/>
              <a:t>;</a:t>
            </a:r>
          </a:p>
          <a:p>
            <a:pPr defTabSz="180000"/>
            <a:r>
              <a:rPr lang="en-US" altLang="ko-KR" sz="1200" dirty="0"/>
              <a:t>&lt;/script&gt;</a:t>
            </a:r>
          </a:p>
          <a:p>
            <a:pPr defTabSz="180000"/>
            <a:r>
              <a:rPr lang="en-US" altLang="ko-KR" sz="1200" dirty="0"/>
              <a:t>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</a:t>
            </a:r>
            <a:r>
              <a:rPr lang="en-US" altLang="ko-KR" sz="1200" dirty="0" err="1"/>
              <a:t>oncontextmenu</a:t>
            </a:r>
            <a:r>
              <a:rPr lang="ko-KR" altLang="en-US" sz="1200" dirty="0"/>
              <a:t>에서 </a:t>
            </a:r>
            <a:r>
              <a:rPr lang="ko-KR" altLang="en-US" sz="1200" dirty="0" err="1"/>
              <a:t>컨텍스트</a:t>
            </a:r>
            <a:r>
              <a:rPr lang="ko-KR" altLang="en-US" sz="1200" dirty="0"/>
              <a:t> 메뉴 금지</a:t>
            </a:r>
            <a:r>
              <a:rPr lang="en-US" altLang="ko-KR" sz="1200" dirty="0"/>
              <a:t>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ko-KR" altLang="en-US" sz="1200" dirty="0"/>
              <a:t>마우스 오른쪽 클릭은 금지됩니다</a:t>
            </a:r>
            <a:r>
              <a:rPr lang="en-US" altLang="ko-KR" sz="1200" dirty="0"/>
              <a:t>. </a:t>
            </a:r>
            <a:r>
              <a:rPr lang="ko-KR" altLang="en-US" sz="1200" dirty="0" err="1"/>
              <a:t>아무곳이나</a:t>
            </a:r>
            <a:endParaRPr lang="ko-KR" altLang="en-US" sz="1200" dirty="0"/>
          </a:p>
          <a:p>
            <a:pPr defTabSz="180000"/>
            <a:r>
              <a:rPr lang="ko-KR" altLang="en-US" sz="1200" dirty="0"/>
              <a:t>클릭해도 </a:t>
            </a:r>
            <a:r>
              <a:rPr lang="ko-KR" altLang="en-US" sz="1200" dirty="0" err="1"/>
              <a:t>컨텍스트</a:t>
            </a:r>
            <a:r>
              <a:rPr lang="ko-KR" altLang="en-US" sz="1200" dirty="0"/>
              <a:t> 메뉴를 볼 수 없습니다</a:t>
            </a:r>
            <a:r>
              <a:rPr lang="en-US" altLang="ko-KR" sz="1200" dirty="0"/>
              <a:t>.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img</a:t>
            </a:r>
            <a:r>
              <a:rPr lang="en-US" altLang="ko-KR" sz="1200" dirty="0"/>
              <a:t> </a:t>
            </a:r>
            <a:r>
              <a:rPr lang="en-US" altLang="ko-KR" sz="1200" dirty="0" err="1"/>
              <a:t>src</a:t>
            </a:r>
            <a:r>
              <a:rPr lang="en-US" altLang="ko-KR" sz="1200" dirty="0"/>
              <a:t>="media/beach2.png" alt="</a:t>
            </a:r>
            <a:r>
              <a:rPr lang="en-US" altLang="ko-KR" sz="1200" dirty="0" err="1"/>
              <a:t>miami</a:t>
            </a:r>
            <a:r>
              <a:rPr lang="en-US" altLang="ko-KR" sz="1200" dirty="0"/>
              <a:t>"&gt;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grpSp>
        <p:nvGrpSpPr>
          <p:cNvPr id="5" name="그룹 4"/>
          <p:cNvGrpSpPr/>
          <p:nvPr/>
        </p:nvGrpSpPr>
        <p:grpSpPr>
          <a:xfrm>
            <a:off x="6447487" y="1629498"/>
            <a:ext cx="3270541" cy="2457891"/>
            <a:chOff x="4923486" y="1629497"/>
            <a:chExt cx="3270541" cy="2457891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0EB0561D-1888-49D0-839A-CDE184395D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23486" y="1629497"/>
              <a:ext cx="3270541" cy="2457891"/>
            </a:xfrm>
            <a:prstGeom prst="rect">
              <a:avLst/>
            </a:prstGeom>
            <a:ln w="6350">
              <a:solidFill>
                <a:srgbClr val="2379BF"/>
              </a:solidFill>
            </a:ln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40352" y="3687274"/>
              <a:ext cx="173774" cy="173774"/>
            </a:xfrm>
            <a:prstGeom prst="rect">
              <a:avLst/>
            </a:prstGeom>
          </p:spPr>
        </p:pic>
      </p:grpSp>
      <p:sp>
        <p:nvSpPr>
          <p:cNvPr id="7" name="TextBox 6"/>
          <p:cNvSpPr txBox="1"/>
          <p:nvPr/>
        </p:nvSpPr>
        <p:spPr>
          <a:xfrm>
            <a:off x="9192344" y="3071314"/>
            <a:ext cx="1224136" cy="442674"/>
          </a:xfrm>
          <a:prstGeom prst="wedgeRoundRectCallout">
            <a:avLst>
              <a:gd name="adj1" fmla="val -36446"/>
              <a:gd name="adj2" fmla="val 85685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아무 곳이나 마우스 오른쪽  클릭</a:t>
            </a:r>
          </a:p>
        </p:txBody>
      </p:sp>
      <p:sp>
        <p:nvSpPr>
          <p:cNvPr id="12" name="자유형 11"/>
          <p:cNvSpPr/>
          <p:nvPr/>
        </p:nvSpPr>
        <p:spPr>
          <a:xfrm>
            <a:off x="8760296" y="3704496"/>
            <a:ext cx="541191" cy="826564"/>
          </a:xfrm>
          <a:custGeom>
            <a:avLst/>
            <a:gdLst>
              <a:gd name="connsiteX0" fmla="*/ 570246 w 570246"/>
              <a:gd name="connsiteY0" fmla="*/ 0 h 725714"/>
              <a:gd name="connsiteX1" fmla="*/ 483160 w 570246"/>
              <a:gd name="connsiteY1" fmla="*/ 370114 h 725714"/>
              <a:gd name="connsiteX2" fmla="*/ 69503 w 570246"/>
              <a:gd name="connsiteY2" fmla="*/ 478971 h 725714"/>
              <a:gd name="connsiteX3" fmla="*/ 4189 w 570246"/>
              <a:gd name="connsiteY3" fmla="*/ 725714 h 725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0246" h="725714">
                <a:moveTo>
                  <a:pt x="570246" y="0"/>
                </a:moveTo>
                <a:cubicBezTo>
                  <a:pt x="568431" y="145143"/>
                  <a:pt x="566617" y="290286"/>
                  <a:pt x="483160" y="370114"/>
                </a:cubicBezTo>
                <a:cubicBezTo>
                  <a:pt x="399703" y="449942"/>
                  <a:pt x="149331" y="419704"/>
                  <a:pt x="69503" y="478971"/>
                </a:cubicBezTo>
                <a:cubicBezTo>
                  <a:pt x="-10325" y="538238"/>
                  <a:pt x="-3068" y="631976"/>
                  <a:pt x="4189" y="725714"/>
                </a:cubicBezTo>
              </a:path>
            </a:pathLst>
          </a:custGeom>
          <a:noFill/>
          <a:ln w="12700">
            <a:solidFill>
              <a:srgbClr val="C0000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987597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문서의 로딩 완료와 </a:t>
            </a:r>
            <a:r>
              <a:rPr lang="en-US" altLang="ko-KR"/>
              <a:t>onload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>
          <a:xfrm>
            <a:off x="2495600" y="980728"/>
            <a:ext cx="7920880" cy="5544616"/>
          </a:xfrm>
        </p:spPr>
        <p:txBody>
          <a:bodyPr/>
          <a:lstStyle/>
          <a:p>
            <a:r>
              <a:rPr lang="en-US" altLang="ko-KR" sz="2400" dirty="0" err="1"/>
              <a:t>onload</a:t>
            </a:r>
            <a:r>
              <a:rPr lang="en-US" altLang="ko-KR" sz="2400" dirty="0"/>
              <a:t> </a:t>
            </a:r>
          </a:p>
          <a:p>
            <a:pPr lvl="1"/>
            <a:r>
              <a:rPr lang="en-US" altLang="ko-KR" sz="2000" dirty="0"/>
              <a:t>window </a:t>
            </a:r>
            <a:r>
              <a:rPr lang="ko-KR" altLang="en-US" sz="2000" dirty="0"/>
              <a:t>객체에 발생</a:t>
            </a:r>
            <a:endParaRPr lang="en-US" altLang="ko-KR" sz="2000" dirty="0"/>
          </a:p>
          <a:p>
            <a:pPr lvl="2"/>
            <a:r>
              <a:rPr lang="ko-KR" altLang="en-US" sz="1800" dirty="0"/>
              <a:t>웹 페이지의 로딩 </a:t>
            </a:r>
            <a:r>
              <a:rPr lang="ko-KR" altLang="en-US" sz="1800" dirty="0" err="1"/>
              <a:t>완료시</a:t>
            </a:r>
            <a:r>
              <a:rPr lang="en-US" altLang="ko-KR" sz="1800" dirty="0"/>
              <a:t> </a:t>
            </a:r>
            <a:r>
              <a:rPr lang="ko-KR" altLang="en-US" sz="1800" dirty="0"/>
              <a:t>호출되는 이벤트 </a:t>
            </a:r>
            <a:r>
              <a:rPr lang="ko-KR" altLang="en-US" sz="1800" dirty="0" err="1"/>
              <a:t>리스너</a:t>
            </a:r>
            <a:endParaRPr lang="en-US" altLang="ko-KR" sz="1800" dirty="0"/>
          </a:p>
          <a:p>
            <a:pPr lvl="2"/>
            <a:endParaRPr lang="en-US" altLang="ko-KR" sz="1800" dirty="0"/>
          </a:p>
          <a:p>
            <a:pPr lvl="1"/>
            <a:r>
              <a:rPr lang="en-US" altLang="ko-KR" sz="2000" dirty="0"/>
              <a:t> </a:t>
            </a:r>
            <a:r>
              <a:rPr lang="en-US" altLang="ko-KR" sz="2000" dirty="0" err="1"/>
              <a:t>onload</a:t>
            </a:r>
            <a:r>
              <a:rPr lang="en-US" altLang="ko-KR" sz="2000" dirty="0"/>
              <a:t> </a:t>
            </a:r>
            <a:r>
              <a:rPr lang="ko-KR" altLang="en-US" sz="2000" dirty="0" err="1"/>
              <a:t>리스너</a:t>
            </a:r>
            <a:r>
              <a:rPr lang="ko-KR" altLang="en-US" sz="2000" dirty="0"/>
              <a:t> 작성 방법</a:t>
            </a:r>
            <a:endParaRPr lang="en-US" altLang="ko-KR" sz="2000" dirty="0"/>
          </a:p>
          <a:p>
            <a:pPr marL="685800" lvl="2" indent="0">
              <a:buNone/>
            </a:pPr>
            <a:r>
              <a:rPr lang="en-US" altLang="ko-KR" sz="1800" dirty="0"/>
              <a:t>1. </a:t>
            </a:r>
            <a:r>
              <a:rPr lang="en-US" altLang="ko-KR" sz="1800" b="1" dirty="0" err="1"/>
              <a:t>window.onload</a:t>
            </a:r>
            <a:r>
              <a:rPr lang="en-US" altLang="ko-KR" sz="1800" dirty="0"/>
              <a:t>= function() {</a:t>
            </a:r>
          </a:p>
          <a:p>
            <a:pPr marL="685800" lvl="2" indent="0">
              <a:buNone/>
            </a:pPr>
            <a:r>
              <a:rPr lang="en-US" altLang="ko-KR" sz="1800" dirty="0"/>
              <a:t>       ... // </a:t>
            </a:r>
            <a:r>
              <a:rPr lang="ko-KR" altLang="en-US" sz="1800" dirty="0"/>
              <a:t>자바스크립트 코드</a:t>
            </a:r>
            <a:endParaRPr lang="en-US" altLang="ko-KR" sz="1800" dirty="0"/>
          </a:p>
          <a:p>
            <a:pPr marL="685800" lvl="2" indent="0">
              <a:buNone/>
            </a:pPr>
            <a:r>
              <a:rPr lang="en-US" altLang="ko-KR" sz="1800" dirty="0"/>
              <a:t>    };</a:t>
            </a:r>
          </a:p>
          <a:p>
            <a:pPr marL="685800" lvl="2" indent="0">
              <a:buNone/>
            </a:pPr>
            <a:r>
              <a:rPr lang="en-US" altLang="ko-KR" sz="1800" dirty="0"/>
              <a:t>2. &lt;</a:t>
            </a:r>
            <a:r>
              <a:rPr lang="en-US" altLang="ko-KR" sz="1800" b="1" dirty="0"/>
              <a:t>body </a:t>
            </a:r>
            <a:r>
              <a:rPr lang="en-US" altLang="ko-KR" sz="1800" b="1" dirty="0" err="1"/>
              <a:t>onload</a:t>
            </a:r>
            <a:r>
              <a:rPr lang="en-US" altLang="ko-KR" sz="1800" dirty="0"/>
              <a:t>="</a:t>
            </a:r>
            <a:r>
              <a:rPr lang="ko-KR" altLang="en-US" sz="1800" dirty="0"/>
              <a:t>자바스크립트 코드</a:t>
            </a:r>
            <a:r>
              <a:rPr lang="en-US" altLang="ko-KR" sz="1800" dirty="0"/>
              <a:t>"&gt;</a:t>
            </a:r>
          </a:p>
          <a:p>
            <a:pPr marL="685800" lvl="2" indent="0">
              <a:buNone/>
            </a:pPr>
            <a:endParaRPr lang="en-US" altLang="ko-KR" sz="1800" dirty="0"/>
          </a:p>
          <a:p>
            <a:pPr marL="685800" lvl="2" indent="0">
              <a:buNone/>
            </a:pPr>
            <a:r>
              <a:rPr lang="ko-KR" altLang="en-US" sz="1800" dirty="0"/>
              <a:t>예</a:t>
            </a:r>
            <a:r>
              <a:rPr lang="en-US" altLang="ko-KR" sz="1800" dirty="0"/>
              <a:t>) </a:t>
            </a:r>
            <a:r>
              <a:rPr lang="en-US" altLang="ko-KR" sz="1800" dirty="0" err="1"/>
              <a:t>window.onload</a:t>
            </a:r>
            <a:r>
              <a:rPr lang="en-US" altLang="ko-KR" sz="1800" dirty="0"/>
              <a:t> = function() {</a:t>
            </a:r>
          </a:p>
          <a:p>
            <a:pPr marL="685800" lvl="2" indent="0">
              <a:buNone/>
            </a:pPr>
            <a:r>
              <a:rPr lang="en-US" altLang="ko-KR" sz="1800" dirty="0"/>
              <a:t>    	alert(‘hello’);</a:t>
            </a:r>
          </a:p>
          <a:p>
            <a:pPr marL="685800" lvl="2" indent="0">
              <a:buNone/>
            </a:pPr>
            <a:r>
              <a:rPr lang="en-US" altLang="ko-KR" sz="1800" dirty="0"/>
              <a:t>     }</a:t>
            </a:r>
          </a:p>
          <a:p>
            <a:pPr marL="685800" lvl="2" indent="0">
              <a:buNone/>
            </a:pPr>
            <a:r>
              <a:rPr lang="en-US" altLang="ko-KR" sz="1800" dirty="0"/>
              <a:t>    &lt;body </a:t>
            </a:r>
            <a:r>
              <a:rPr lang="en-US" altLang="ko-KR" sz="1800" dirty="0" err="1"/>
              <a:t>onload</a:t>
            </a:r>
            <a:r>
              <a:rPr lang="en-US" altLang="ko-KR" sz="1800" dirty="0"/>
              <a:t>=“alert(‘hello’)”&gt;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-8725" y="1036860"/>
            <a:ext cx="533400" cy="244476"/>
          </a:xfrm>
          <a:prstGeom prst="rect">
            <a:avLst/>
          </a:prstGeom>
        </p:spPr>
        <p:txBody>
          <a:bodyPr vert="horz" anchor="ctr" anchorCtr="0">
            <a:normAutofit fontScale="85000" lnSpcReduction="20000"/>
          </a:bodyPr>
          <a:lstStyle>
            <a:defPPr>
              <a:defRPr lang="ko-KR"/>
            </a:defPPr>
            <a:lvl1pPr marL="0" algn="ctr" defTabSz="914400" rtl="0" eaLnBrk="1" latinLnBrk="0" hangingPunct="1">
              <a:defRPr kumimoji="0" sz="1400" b="1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1870596-DAFA-46D2-82A7-2B6B5F8E0EA4}" type="slidenum">
              <a:rPr lang="ko-KR" altLang="en-US" smtClean="0"/>
              <a:pPr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718987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2DB598CE-6969-49AF-88B3-7F68D9B6E7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6034" y="2130497"/>
            <a:ext cx="3195154" cy="2412312"/>
          </a:xfrm>
          <a:prstGeom prst="rect">
            <a:avLst/>
          </a:prstGeom>
          <a:ln w="6350">
            <a:solidFill>
              <a:srgbClr val="2379BF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32E78E0-AD4F-4A91-8273-6B8180A4EB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1350" y="4807492"/>
            <a:ext cx="4461132" cy="1555257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sz="2400" dirty="0"/>
              <a:t>예제 </a:t>
            </a:r>
            <a:r>
              <a:rPr lang="en-US" altLang="ko-KR" sz="2400" dirty="0"/>
              <a:t>9-13 </a:t>
            </a:r>
            <a:r>
              <a:rPr lang="en-US" altLang="ko-KR" sz="2400" dirty="0" err="1"/>
              <a:t>onload</a:t>
            </a:r>
            <a:r>
              <a:rPr lang="ko-KR" altLang="en-US" sz="2400" dirty="0"/>
              <a:t>에서 사이트 이전을 알리는 </a:t>
            </a:r>
            <a:r>
              <a:rPr lang="ko-KR" altLang="en-US" sz="2400" dirty="0" err="1"/>
              <a:t>공고창</a:t>
            </a:r>
            <a:r>
              <a:rPr lang="ko-KR" altLang="en-US" sz="2400" dirty="0"/>
              <a:t> 출력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62500" lnSpcReduction="20000"/>
          </a:bodyPr>
          <a:lstStyle/>
          <a:p>
            <a:fld id="{01870596-DAFA-46D2-82A7-2B6B5F8E0EA4}" type="slidenum">
              <a:rPr lang="ko-KR" altLang="en-US" smtClean="0"/>
              <a:t>52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1891766" y="1435422"/>
            <a:ext cx="5076056" cy="323165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</a:t>
            </a:r>
          </a:p>
          <a:p>
            <a:pPr defTabSz="180000"/>
            <a:r>
              <a:rPr lang="en-US" altLang="ko-KR" sz="1200" dirty="0"/>
              <a:t>&lt;meta charset="</a:t>
            </a:r>
            <a:r>
              <a:rPr lang="en-US" altLang="ko-KR" sz="1200" dirty="0" err="1"/>
              <a:t>utf</a:t>
            </a:r>
            <a:r>
              <a:rPr lang="en-US" altLang="ko-KR" sz="1200" dirty="0"/>
              <a:t>-8"&gt;</a:t>
            </a:r>
          </a:p>
          <a:p>
            <a:pPr defTabSz="180000"/>
            <a:r>
              <a:rPr lang="en-US" altLang="ko-KR" sz="1200" dirty="0"/>
              <a:t>&lt;title&gt;HTML </a:t>
            </a:r>
            <a:r>
              <a:rPr lang="ko-KR" altLang="en-US" sz="1200" dirty="0"/>
              <a:t>문서의 </a:t>
            </a:r>
            <a:r>
              <a:rPr lang="en-US" altLang="ko-KR" sz="1200" dirty="0" err="1"/>
              <a:t>onload</a:t>
            </a:r>
            <a:r>
              <a:rPr lang="en-US" altLang="ko-KR" sz="1200" dirty="0"/>
              <a:t>&lt;/title&gt;</a:t>
            </a:r>
          </a:p>
          <a:p>
            <a:pPr defTabSz="180000"/>
            <a:r>
              <a:rPr lang="en-US" altLang="ko-KR" sz="1200" dirty="0"/>
              <a:t>&lt;/head&gt;</a:t>
            </a:r>
          </a:p>
          <a:p>
            <a:pPr defTabSz="180000"/>
            <a:r>
              <a:rPr lang="en-US" altLang="ko-KR" sz="1200" dirty="0"/>
              <a:t>&lt;body </a:t>
            </a:r>
            <a:r>
              <a:rPr lang="en-US" altLang="ko-KR" sz="1200" b="1" dirty="0" err="1"/>
              <a:t>onload</a:t>
            </a:r>
            <a:r>
              <a:rPr lang="en-US" altLang="ko-KR" sz="1200" b="1" dirty="0"/>
              <a:t>="alert('</a:t>
            </a:r>
            <a:r>
              <a:rPr lang="ko-KR" altLang="en-US" sz="1200" b="1" dirty="0"/>
              <a:t>이 사이트는 </a:t>
            </a:r>
            <a:r>
              <a:rPr lang="en-US" altLang="ko-KR" sz="1200" b="1" dirty="0"/>
              <a:t>2022</a:t>
            </a:r>
            <a:r>
              <a:rPr lang="ko-KR" altLang="en-US" sz="1200" b="1" dirty="0"/>
              <a:t>년 </a:t>
            </a:r>
            <a:r>
              <a:rPr lang="en-US" altLang="ko-KR" sz="1200" b="1" dirty="0"/>
              <a:t>9</a:t>
            </a:r>
            <a:r>
              <a:rPr lang="ko-KR" altLang="en-US" sz="1200" b="1" dirty="0"/>
              <a:t>월</a:t>
            </a:r>
            <a:r>
              <a:rPr lang="en-US" altLang="ko-KR" sz="1200" b="1" dirty="0"/>
              <a:t>1</a:t>
            </a:r>
            <a:r>
              <a:rPr lang="ko-KR" altLang="en-US" sz="1200" b="1" dirty="0"/>
              <a:t>일부터 </a:t>
            </a:r>
            <a:r>
              <a:rPr lang="en-US" altLang="ko-KR" sz="1200" b="1" dirty="0"/>
              <a:t>\</a:t>
            </a:r>
          </a:p>
          <a:p>
            <a:pPr defTabSz="180000"/>
            <a:r>
              <a:rPr lang="en-US" altLang="ko-KR" sz="1200" b="1" dirty="0"/>
              <a:t>www.js.co.kr</a:t>
            </a:r>
            <a:r>
              <a:rPr lang="ko-KR" altLang="en-US" sz="1200" b="1" dirty="0"/>
              <a:t>로 옮겨지게 됩니다</a:t>
            </a:r>
            <a:r>
              <a:rPr lang="en-US" altLang="ko-KR" sz="1200" b="1" dirty="0"/>
              <a:t>.')"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&lt;h3&gt;HTML </a:t>
            </a:r>
            <a:r>
              <a:rPr lang="ko-KR" altLang="en-US" sz="1200" dirty="0"/>
              <a:t>문서의 로딩 완료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onload</a:t>
            </a:r>
            <a:r>
              <a:rPr lang="en-US" altLang="ko-KR" sz="1200" dirty="0"/>
              <a:t>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ko-KR" altLang="en-US" sz="1200" dirty="0"/>
              <a:t>이 페이지는 </a:t>
            </a:r>
            <a:r>
              <a:rPr lang="en-US" altLang="ko-KR" sz="1200" dirty="0" err="1"/>
              <a:t>onload</a:t>
            </a:r>
            <a:r>
              <a:rPr lang="en-US" altLang="ko-KR" sz="1200" dirty="0"/>
              <a:t> </a:t>
            </a:r>
            <a:r>
              <a:rPr lang="ko-KR" altLang="en-US" sz="1200" dirty="0" err="1"/>
              <a:t>리스너의</a:t>
            </a:r>
            <a:r>
              <a:rPr lang="ko-KR" altLang="en-US" sz="1200" dirty="0"/>
              <a:t> </a:t>
            </a:r>
            <a:endParaRPr lang="en-US" altLang="ko-KR" sz="1200" dirty="0"/>
          </a:p>
          <a:p>
            <a:pPr defTabSz="180000"/>
            <a:r>
              <a:rPr lang="ko-KR" altLang="en-US" sz="1200" dirty="0"/>
              <a:t>사용 예를 보여줍니다</a:t>
            </a:r>
          </a:p>
          <a:p>
            <a:pPr defTabSz="180000"/>
            <a:r>
              <a:rPr lang="ko-KR" altLang="en-US" sz="1200" dirty="0"/>
              <a:t>이 페이지가 출력되고 난 바로 직후</a:t>
            </a:r>
            <a:endParaRPr lang="en-US" altLang="ko-KR" sz="1200" dirty="0"/>
          </a:p>
          <a:p>
            <a:pPr defTabSz="180000"/>
            <a:r>
              <a:rPr lang="en-US" altLang="ko-KR" sz="1200" dirty="0" err="1"/>
              <a:t>onload</a:t>
            </a:r>
            <a:r>
              <a:rPr lang="en-US" altLang="ko-KR" sz="1200" dirty="0"/>
              <a:t> </a:t>
            </a:r>
            <a:r>
              <a:rPr lang="ko-KR" altLang="en-US" sz="1200" dirty="0" err="1"/>
              <a:t>리스너를</a:t>
            </a:r>
            <a:r>
              <a:rPr lang="ko-KR" altLang="en-US" sz="1200" dirty="0"/>
              <a:t> 통해 </a:t>
            </a:r>
          </a:p>
          <a:p>
            <a:pPr defTabSz="180000"/>
            <a:r>
              <a:rPr lang="ko-KR" altLang="en-US" sz="1200" dirty="0" err="1"/>
              <a:t>경고창을</a:t>
            </a:r>
            <a:r>
              <a:rPr lang="ko-KR" altLang="en-US" sz="1200" dirty="0"/>
              <a:t> 출력합니다</a:t>
            </a:r>
            <a:r>
              <a:rPr lang="en-US" altLang="ko-KR" sz="1200" dirty="0"/>
              <a:t>.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sp>
        <p:nvSpPr>
          <p:cNvPr id="5" name="타원 4"/>
          <p:cNvSpPr/>
          <p:nvPr/>
        </p:nvSpPr>
        <p:spPr>
          <a:xfrm>
            <a:off x="5828288" y="2492896"/>
            <a:ext cx="216024" cy="288032"/>
          </a:xfrm>
          <a:prstGeom prst="ellipse">
            <a:avLst/>
          </a:prstGeom>
          <a:noFill/>
          <a:ln w="9525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4691844" y="1791534"/>
            <a:ext cx="1404156" cy="442674"/>
          </a:xfrm>
          <a:prstGeom prst="wedgeRoundRectCallout">
            <a:avLst>
              <a:gd name="adj1" fmla="val 33434"/>
              <a:gd name="adj2" fmla="val 10983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\</a:t>
            </a:r>
            <a:r>
              <a:rPr lang="ko-KR" altLang="en-US" sz="1000" dirty="0"/>
              <a:t>는</a:t>
            </a:r>
            <a:r>
              <a:rPr lang="en-US" altLang="ko-KR" sz="1000" dirty="0"/>
              <a:t> </a:t>
            </a:r>
            <a:r>
              <a:rPr lang="ko-KR" altLang="en-US" sz="1000" dirty="0"/>
              <a:t>뒤에 </a:t>
            </a:r>
            <a:r>
              <a:rPr lang="en-US" altLang="ko-KR" sz="1000" dirty="0"/>
              <a:t>&lt;enter&gt; </a:t>
            </a:r>
            <a:r>
              <a:rPr lang="ko-KR" altLang="en-US" sz="1000" dirty="0"/>
              <a:t>키를 무시하게 만듦</a:t>
            </a:r>
          </a:p>
        </p:txBody>
      </p:sp>
    </p:spTree>
    <p:extLst>
      <p:ext uri="{BB962C8B-B14F-4D97-AF65-F5344CB8AC3E}">
        <p14:creationId xmlns:p14="http://schemas.microsoft.com/office/powerpoint/2010/main" val="404621759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이미지 로딩 완료와 </a:t>
            </a:r>
            <a:r>
              <a:rPr lang="en-US" altLang="ko-KR" dirty="0" err="1"/>
              <a:t>onload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Image</a:t>
            </a:r>
            <a:r>
              <a:rPr lang="ko-KR" altLang="en-US" dirty="0"/>
              <a:t> 객체</a:t>
            </a:r>
            <a:endParaRPr lang="en-US" altLang="ko-KR" dirty="0"/>
          </a:p>
          <a:p>
            <a:pPr lvl="1"/>
            <a:r>
              <a:rPr lang="en-US" altLang="ko-KR" dirty="0"/>
              <a:t>&lt;</a:t>
            </a:r>
            <a:r>
              <a:rPr lang="en-US" altLang="ko-KR" dirty="0" err="1"/>
              <a:t>img</a:t>
            </a:r>
            <a:r>
              <a:rPr lang="en-US" altLang="ko-KR" dirty="0"/>
              <a:t>&gt; </a:t>
            </a:r>
            <a:r>
              <a:rPr lang="ko-KR" altLang="en-US" dirty="0"/>
              <a:t>태그에 의해 생성되는 </a:t>
            </a:r>
            <a:r>
              <a:rPr lang="en-US" altLang="ko-KR" dirty="0"/>
              <a:t>DOM </a:t>
            </a:r>
            <a:r>
              <a:rPr lang="ko-KR" altLang="en-US" dirty="0"/>
              <a:t>객체</a:t>
            </a:r>
            <a:endParaRPr lang="en-US" altLang="ko-KR" dirty="0"/>
          </a:p>
          <a:p>
            <a:pPr lvl="1"/>
            <a:r>
              <a:rPr lang="en-US" altLang="ko-KR" dirty="0"/>
              <a:t>new Image(); </a:t>
            </a:r>
            <a:r>
              <a:rPr lang="ko-KR" altLang="en-US" dirty="0"/>
              <a:t>자바스크립트 코드에 의해 생성되는 객체</a:t>
            </a:r>
            <a:endParaRPr lang="en-US" altLang="ko-KR" dirty="0"/>
          </a:p>
          <a:p>
            <a:r>
              <a:rPr lang="en-US" altLang="ko-KR" dirty="0" err="1"/>
              <a:t>onload</a:t>
            </a:r>
            <a:r>
              <a:rPr lang="ko-KR" altLang="en-US" dirty="0"/>
              <a:t> </a:t>
            </a:r>
            <a:endParaRPr lang="en-US" altLang="ko-KR" dirty="0"/>
          </a:p>
          <a:p>
            <a:pPr lvl="1"/>
            <a:r>
              <a:rPr lang="ko-KR" altLang="en-US" dirty="0"/>
              <a:t>이미지의</a:t>
            </a:r>
            <a:r>
              <a:rPr lang="en-US" altLang="ko-KR" dirty="0"/>
              <a:t> </a:t>
            </a:r>
            <a:r>
              <a:rPr lang="ko-KR" altLang="en-US" dirty="0"/>
              <a:t>로딩이 완료되면 </a:t>
            </a:r>
            <a:r>
              <a:rPr lang="en-US" altLang="ko-KR" dirty="0"/>
              <a:t>Image  </a:t>
            </a:r>
            <a:r>
              <a:rPr lang="ko-KR" altLang="en-US" dirty="0"/>
              <a:t>객체에 발생하는 이벤트</a:t>
            </a:r>
          </a:p>
          <a:p>
            <a:endParaRPr lang="en-US" altLang="ko-KR" dirty="0"/>
          </a:p>
          <a:p>
            <a:r>
              <a:rPr lang="ko-KR" altLang="en-US" dirty="0"/>
              <a:t>새로운 이미지를 로딩하는 방법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-8725" y="1036860"/>
            <a:ext cx="533400" cy="244476"/>
          </a:xfrm>
          <a:prstGeom prst="rect">
            <a:avLst/>
          </a:prstGeom>
        </p:spPr>
        <p:txBody>
          <a:bodyPr vert="horz" anchor="ctr" anchorCtr="0">
            <a:normAutofit fontScale="85000" lnSpcReduction="20000"/>
          </a:bodyPr>
          <a:lstStyle>
            <a:defPPr>
              <a:defRPr lang="ko-KR"/>
            </a:defPPr>
            <a:lvl1pPr marL="0" algn="ctr" defTabSz="914400" rtl="0" eaLnBrk="1" latinLnBrk="0" hangingPunct="1">
              <a:defRPr kumimoji="0" sz="1400" b="1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1870596-DAFA-46D2-82A7-2B6B5F8E0EA4}" type="slidenum">
              <a:rPr lang="ko-KR" altLang="en-US" smtClean="0"/>
              <a:pPr/>
              <a:t>53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2567608" y="4077073"/>
            <a:ext cx="5256584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img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id="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myImg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"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src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="apple.png" width="..." height="..."&gt;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2567608" y="4581128"/>
            <a:ext cx="5256584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let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myImg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=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document.getElementById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("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myImg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"); 		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/>
            <a:r>
              <a:rPr lang="en-US" altLang="ko-KR" sz="1400" b="1" kern="0" dirty="0" err="1">
                <a:solidFill>
                  <a:srgbClr val="000000"/>
                </a:solidFill>
                <a:latin typeface="+mj-ea"/>
                <a:ea typeface="+mj-ea"/>
              </a:rPr>
              <a:t>myImg.src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 = </a:t>
            </a:r>
            <a:r>
              <a:rPr lang="en-US" altLang="ko-KR" sz="1400" dirty="0"/>
              <a:t>"</a:t>
            </a:r>
            <a:r>
              <a:rPr lang="en-US" altLang="ko-KR" sz="1400" b="1" kern="0" dirty="0" err="1">
                <a:solidFill>
                  <a:srgbClr val="000000"/>
                </a:solidFill>
                <a:latin typeface="+mj-ea"/>
                <a:ea typeface="+mj-ea"/>
              </a:rPr>
              <a:t>banana.png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";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143672" y="5629397"/>
            <a:ext cx="56313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banana.png </a:t>
            </a:r>
            <a:r>
              <a:rPr lang="ko-KR" altLang="en-US" sz="1400" dirty="0"/>
              <a:t>이미지의 로딩이 완료된 </a:t>
            </a:r>
            <a:r>
              <a:rPr lang="en-US" altLang="ko-KR" sz="1400" dirty="0" err="1"/>
              <a:t>myImg</a:t>
            </a:r>
            <a:r>
              <a:rPr lang="ko-KR" altLang="en-US" sz="1400" dirty="0"/>
              <a:t>의 </a:t>
            </a:r>
            <a:r>
              <a:rPr lang="en-US" altLang="ko-KR" sz="1400" dirty="0" err="1"/>
              <a:t>onload</a:t>
            </a:r>
            <a:r>
              <a:rPr lang="en-US" altLang="ko-KR" sz="1400" dirty="0"/>
              <a:t> </a:t>
            </a:r>
            <a:r>
              <a:rPr lang="ko-KR" altLang="en-US" sz="1400" dirty="0" err="1"/>
              <a:t>리스너</a:t>
            </a:r>
            <a:r>
              <a:rPr lang="ko-KR" altLang="en-US" sz="1400" dirty="0"/>
              <a:t> 실행 </a:t>
            </a:r>
          </a:p>
        </p:txBody>
      </p:sp>
      <p:sp>
        <p:nvSpPr>
          <p:cNvPr id="8" name="자유형 7"/>
          <p:cNvSpPr/>
          <p:nvPr/>
        </p:nvSpPr>
        <p:spPr>
          <a:xfrm>
            <a:off x="3426567" y="5055682"/>
            <a:ext cx="373341" cy="609600"/>
          </a:xfrm>
          <a:custGeom>
            <a:avLst/>
            <a:gdLst>
              <a:gd name="connsiteX0" fmla="*/ 0 w 373341"/>
              <a:gd name="connsiteY0" fmla="*/ 0 h 609600"/>
              <a:gd name="connsiteX1" fmla="*/ 318052 w 373341"/>
              <a:gd name="connsiteY1" fmla="*/ 234121 h 609600"/>
              <a:gd name="connsiteX2" fmla="*/ 371061 w 373341"/>
              <a:gd name="connsiteY2" fmla="*/ 609600 h 60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3341" h="609600">
                <a:moveTo>
                  <a:pt x="0" y="0"/>
                </a:moveTo>
                <a:cubicBezTo>
                  <a:pt x="128104" y="66260"/>
                  <a:pt x="256209" y="132521"/>
                  <a:pt x="318052" y="234121"/>
                </a:cubicBezTo>
                <a:cubicBezTo>
                  <a:pt x="379895" y="335721"/>
                  <a:pt x="375478" y="472660"/>
                  <a:pt x="371061" y="609600"/>
                </a:cubicBezTo>
              </a:path>
            </a:pathLst>
          </a:custGeom>
          <a:noFill/>
          <a:ln w="1270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287744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이미지 로딩시 주의할 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잘못된 이미지 로딩 코드</a:t>
            </a:r>
            <a:endParaRPr lang="en-US" altLang="ko-KR" dirty="0"/>
          </a:p>
          <a:p>
            <a:pPr lvl="1"/>
            <a:r>
              <a:rPr lang="ko-KR" altLang="en-US" dirty="0"/>
              <a:t>이미지를 로딩하여 이미지 폭을 알아내는 코드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sz="1100" dirty="0"/>
          </a:p>
          <a:p>
            <a:pPr lvl="1"/>
            <a:r>
              <a:rPr lang="ko-KR" altLang="en-US" dirty="0">
                <a:solidFill>
                  <a:srgbClr val="FF0000"/>
                </a:solidFill>
              </a:rPr>
              <a:t>문제점</a:t>
            </a:r>
            <a:endParaRPr lang="en-US" altLang="ko-KR" dirty="0">
              <a:solidFill>
                <a:srgbClr val="FF0000"/>
              </a:solidFill>
            </a:endParaRPr>
          </a:p>
          <a:p>
            <a:pPr lvl="2"/>
            <a:r>
              <a:rPr lang="en-US" altLang="ko-KR" dirty="0" err="1"/>
              <a:t>myImg.src</a:t>
            </a:r>
            <a:r>
              <a:rPr lang="en-US" altLang="ko-KR" dirty="0"/>
              <a:t> = "banana.png"; </a:t>
            </a:r>
            <a:r>
              <a:rPr lang="ko-KR" altLang="en-US" dirty="0"/>
              <a:t>실행 직후 이미지 로딩 완료되지 않음</a:t>
            </a:r>
            <a:endParaRPr lang="en-US" altLang="ko-KR" dirty="0"/>
          </a:p>
          <a:p>
            <a:pPr lvl="2"/>
            <a:r>
              <a:rPr lang="en-US" altLang="ko-KR" dirty="0"/>
              <a:t>let width = </a:t>
            </a:r>
            <a:r>
              <a:rPr lang="en-US" altLang="ko-KR" dirty="0" err="1"/>
              <a:t>myImg.width</a:t>
            </a:r>
            <a:r>
              <a:rPr lang="en-US" altLang="ko-KR" dirty="0"/>
              <a:t>; </a:t>
            </a:r>
            <a:r>
              <a:rPr lang="ko-KR" altLang="en-US" dirty="0"/>
              <a:t>이미지 로딩 완료 전일</a:t>
            </a:r>
            <a:r>
              <a:rPr lang="en-US" altLang="ko-KR" dirty="0"/>
              <a:t> </a:t>
            </a:r>
            <a:r>
              <a:rPr lang="ko-KR" altLang="en-US" dirty="0"/>
              <a:t>때 </a:t>
            </a:r>
            <a:r>
              <a:rPr lang="en-US" altLang="ko-KR" dirty="0" err="1"/>
              <a:t>myImg.width</a:t>
            </a:r>
            <a:r>
              <a:rPr lang="en-US" altLang="ko-KR" dirty="0"/>
              <a:t> = 0</a:t>
            </a:r>
            <a:r>
              <a:rPr lang="ko-KR" altLang="en-US" dirty="0"/>
              <a:t>임</a:t>
            </a:r>
            <a:endParaRPr lang="en-US" altLang="ko-KR" dirty="0"/>
          </a:p>
          <a:p>
            <a:pPr lvl="2"/>
            <a:endParaRPr lang="en-US" altLang="ko-KR" dirty="0"/>
          </a:p>
          <a:p>
            <a:r>
              <a:rPr lang="ko-KR" altLang="en-US" dirty="0"/>
              <a:t>코드 수정</a:t>
            </a:r>
            <a:endParaRPr lang="en-US" altLang="ko-KR" dirty="0"/>
          </a:p>
          <a:p>
            <a:pPr lvl="1"/>
            <a:r>
              <a:rPr lang="en-US" altLang="ko-KR" dirty="0" err="1"/>
              <a:t>onload</a:t>
            </a:r>
            <a:r>
              <a:rPr lang="en-US" altLang="ko-KR" dirty="0"/>
              <a:t> </a:t>
            </a:r>
            <a:r>
              <a:rPr lang="ko-KR" altLang="en-US" dirty="0" err="1"/>
              <a:t>리스너에서</a:t>
            </a:r>
            <a:r>
              <a:rPr lang="ko-KR" altLang="en-US" dirty="0"/>
              <a:t> 이미지 폭을 알아내는 코드 작성</a:t>
            </a:r>
            <a:endParaRPr lang="en-US" altLang="ko-KR" dirty="0"/>
          </a:p>
          <a:p>
            <a:pPr lvl="1"/>
            <a:endParaRPr lang="ko-KR" altLang="en-US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-8725" y="1036860"/>
            <a:ext cx="533400" cy="244476"/>
          </a:xfrm>
          <a:prstGeom prst="rect">
            <a:avLst/>
          </a:prstGeom>
        </p:spPr>
        <p:txBody>
          <a:bodyPr vert="horz" anchor="ctr" anchorCtr="0">
            <a:normAutofit fontScale="85000" lnSpcReduction="20000"/>
          </a:bodyPr>
          <a:lstStyle>
            <a:defPPr>
              <a:defRPr lang="ko-KR"/>
            </a:defPPr>
            <a:lvl1pPr marL="0" algn="ctr" defTabSz="914400" rtl="0" eaLnBrk="1" latinLnBrk="0" hangingPunct="1">
              <a:defRPr kumimoji="0" sz="1400" b="1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1870596-DAFA-46D2-82A7-2B6B5F8E0EA4}" type="slidenum">
              <a:rPr lang="ko-KR" altLang="en-US" smtClean="0"/>
              <a:pPr/>
              <a:t>54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3071664" y="1864155"/>
            <a:ext cx="5328592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let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myImg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=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document.getElementById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("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myImg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");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/>
            <a:r>
              <a:rPr lang="en-US" altLang="ko-KR" sz="1400" b="1" kern="0" dirty="0" err="1">
                <a:solidFill>
                  <a:srgbClr val="000000"/>
                </a:solidFill>
                <a:latin typeface="+mj-ea"/>
                <a:ea typeface="+mj-ea"/>
              </a:rPr>
              <a:t>myImg.src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 = "banana.png"; </a:t>
            </a:r>
            <a:endParaRPr lang="ko-KR" altLang="en-US" sz="1400" b="1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let width =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myImg.width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; 				// banana.png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이미지의 폭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2891644" y="5013177"/>
            <a:ext cx="5544616" cy="120032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let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</a:rPr>
              <a:t>myImg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 =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</a:rPr>
              <a:t>document.getElementById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("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</a:rPr>
              <a:t>myImg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");</a:t>
            </a:r>
            <a:endParaRPr lang="en-US" altLang="ko-KR" sz="1400" b="1" kern="0" dirty="0">
              <a:solidFill>
                <a:srgbClr val="000000"/>
              </a:solidFill>
              <a:latin typeface="+mj-ea"/>
            </a:endParaRPr>
          </a:p>
          <a:p>
            <a:pPr marL="190500" defTabSz="180000" fontAlgn="base" latinLnBrk="0"/>
            <a:r>
              <a:rPr lang="en-US" altLang="ko-KR" sz="1400" b="1" kern="0" dirty="0" err="1">
                <a:solidFill>
                  <a:srgbClr val="000000"/>
                </a:solidFill>
                <a:latin typeface="+mj-ea"/>
              </a:rPr>
              <a:t>myImg.onload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</a:rPr>
              <a:t> = function () { 		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//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</a:rPr>
              <a:t>이미지 로딩 완료 시 실행</a:t>
            </a:r>
          </a:p>
          <a:p>
            <a:pPr marL="190500" defTabSz="180000" fontAlgn="base" latinLnBrk="0"/>
            <a:r>
              <a:rPr lang="en-US" altLang="ko-KR" sz="1400" b="1" kern="0" dirty="0">
                <a:solidFill>
                  <a:srgbClr val="000000"/>
                </a:solidFill>
                <a:latin typeface="+mj-ea"/>
              </a:rPr>
              <a:t>		let width = </a:t>
            </a:r>
            <a:r>
              <a:rPr lang="en-US" altLang="ko-KR" sz="1400" b="1" kern="0" dirty="0" err="1">
                <a:solidFill>
                  <a:srgbClr val="000000"/>
                </a:solidFill>
                <a:latin typeface="+mj-ea"/>
              </a:rPr>
              <a:t>myImg.width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</a:rPr>
              <a:t>; 		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//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</a:rPr>
              <a:t>정확한 이미지 폭 읽기</a:t>
            </a:r>
          </a:p>
          <a:p>
            <a:pPr marL="190500" defTabSz="180000" fontAlgn="base" latinLnBrk="0"/>
            <a:r>
              <a:rPr lang="en-US" altLang="ko-KR" sz="1400" b="1" kern="0" dirty="0">
                <a:solidFill>
                  <a:srgbClr val="000000"/>
                </a:solidFill>
                <a:latin typeface="+mj-ea"/>
              </a:rPr>
              <a:t>}</a:t>
            </a:r>
            <a:endParaRPr lang="ko-KR" altLang="en-US" sz="1400" b="1" kern="0" dirty="0">
              <a:solidFill>
                <a:srgbClr val="000000"/>
              </a:solidFill>
              <a:latin typeface="+mj-ea"/>
            </a:endParaRPr>
          </a:p>
          <a:p>
            <a:pPr marL="190500" defTabSz="1800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myImg.src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= </a:t>
            </a:r>
            <a:r>
              <a:rPr lang="en-US" altLang="ko-KR" sz="1400" dirty="0"/>
              <a:t>"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banana.png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"; 				//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이미지 로딩 지시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661076" y="5229201"/>
            <a:ext cx="1404156" cy="783193"/>
          </a:xfrm>
          <a:prstGeom prst="wedgeRoundRectCallout">
            <a:avLst>
              <a:gd name="adj1" fmla="val -91824"/>
              <a:gd name="adj2" fmla="val -4534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width</a:t>
            </a:r>
            <a:r>
              <a:rPr lang="ko-KR" altLang="en-US" sz="1000" dirty="0"/>
              <a:t>는 </a:t>
            </a:r>
            <a:r>
              <a:rPr lang="en-US" altLang="ko-KR" sz="1000" dirty="0"/>
              <a:t>function() </a:t>
            </a:r>
            <a:r>
              <a:rPr lang="ko-KR" altLang="en-US" sz="1000" dirty="0"/>
              <a:t>블록 내에서만 사용할 수 있음을 주의하기 바람</a:t>
            </a:r>
            <a:r>
              <a:rPr lang="en-US" altLang="ko-KR" sz="1000" dirty="0"/>
              <a:t>.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77154612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4938CD0D-4B17-4159-822B-C62259B683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6280" y="1628800"/>
            <a:ext cx="2740611" cy="3183232"/>
          </a:xfrm>
          <a:prstGeom prst="rect">
            <a:avLst/>
          </a:prstGeom>
          <a:ln w="6350">
            <a:solidFill>
              <a:srgbClr val="2379BF"/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9-14 </a:t>
            </a:r>
            <a:r>
              <a:rPr lang="en-US" altLang="ko-KR" dirty="0" err="1"/>
              <a:t>onload</a:t>
            </a:r>
            <a:r>
              <a:rPr lang="ko-KR" altLang="en-US" dirty="0"/>
              <a:t>로 이미지의 크기 알아내기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62500" lnSpcReduction="20000"/>
          </a:bodyPr>
          <a:lstStyle/>
          <a:p>
            <a:fld id="{01870596-DAFA-46D2-82A7-2B6B5F8E0EA4}" type="slidenum">
              <a:rPr lang="ko-KR" altLang="en-US" smtClean="0"/>
              <a:t>55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2423592" y="836712"/>
            <a:ext cx="5282285" cy="58169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&lt;head&gt;&lt;meta charset="</a:t>
            </a:r>
            <a:r>
              <a:rPr lang="en-US" altLang="ko-KR" sz="1200" dirty="0" err="1"/>
              <a:t>utf</a:t>
            </a:r>
            <a:r>
              <a:rPr lang="en-US" altLang="ko-KR" sz="1200" dirty="0"/>
              <a:t>-8"&gt; </a:t>
            </a:r>
          </a:p>
          <a:p>
            <a:pPr defTabSz="180000"/>
            <a:r>
              <a:rPr lang="en-US" altLang="ko-KR" sz="1200" dirty="0"/>
              <a:t>&lt;title&gt;</a:t>
            </a:r>
            <a:r>
              <a:rPr lang="en-US" altLang="ko-KR" sz="1200" dirty="0" err="1"/>
              <a:t>onload</a:t>
            </a:r>
            <a:r>
              <a:rPr lang="ko-KR" altLang="en-US" sz="1200" dirty="0"/>
              <a:t>로 이미지 크기 출력</a:t>
            </a:r>
            <a:r>
              <a:rPr lang="en-US" altLang="ko-KR" sz="1200" dirty="0"/>
              <a:t>&lt;/title&gt;</a:t>
            </a:r>
          </a:p>
          <a:p>
            <a:pPr defTabSz="180000"/>
            <a:r>
              <a:rPr lang="en-US" altLang="ko-KR" sz="1200" dirty="0"/>
              <a:t>&lt;script&gt;</a:t>
            </a:r>
          </a:p>
          <a:p>
            <a:pPr defTabSz="180000"/>
            <a:r>
              <a:rPr lang="en-US" altLang="ko-KR" sz="1200" dirty="0"/>
              <a:t>function </a:t>
            </a:r>
            <a:r>
              <a:rPr lang="en-US" altLang="ko-KR" sz="1200" dirty="0" err="1"/>
              <a:t>changeImage</a:t>
            </a:r>
            <a:r>
              <a:rPr lang="en-US" altLang="ko-KR" sz="1200" dirty="0"/>
              <a:t>() {</a:t>
            </a:r>
          </a:p>
          <a:p>
            <a:pPr defTabSz="180000"/>
            <a:r>
              <a:rPr lang="en-US" altLang="ko-KR" sz="1200" dirty="0"/>
              <a:t>	let </a:t>
            </a:r>
            <a:r>
              <a:rPr lang="en-US" altLang="ko-KR" sz="1200" dirty="0" err="1"/>
              <a:t>sel</a:t>
            </a:r>
            <a:r>
              <a:rPr lang="en-US" altLang="ko-KR" sz="1200" dirty="0"/>
              <a:t> = </a:t>
            </a:r>
            <a:r>
              <a:rPr lang="en-US" altLang="ko-KR" sz="1200" dirty="0" err="1"/>
              <a:t>document.getElementById</a:t>
            </a:r>
            <a:r>
              <a:rPr lang="en-US" altLang="ko-KR" sz="1200" dirty="0"/>
              <a:t>("</a:t>
            </a:r>
            <a:r>
              <a:rPr lang="en-US" altLang="ko-KR" sz="1200" dirty="0" err="1"/>
              <a:t>sel</a:t>
            </a:r>
            <a:r>
              <a:rPr lang="en-US" altLang="ko-KR" sz="1200" dirty="0"/>
              <a:t>");</a:t>
            </a:r>
          </a:p>
          <a:p>
            <a:pPr defTabSz="180000"/>
            <a:r>
              <a:rPr lang="en-US" altLang="ko-KR" sz="1200" dirty="0"/>
              <a:t>	let </a:t>
            </a:r>
            <a:r>
              <a:rPr lang="en-US" altLang="ko-KR" sz="1200" dirty="0" err="1"/>
              <a:t>img</a:t>
            </a:r>
            <a:r>
              <a:rPr lang="en-US" altLang="ko-KR" sz="1200" dirty="0"/>
              <a:t> = </a:t>
            </a:r>
            <a:r>
              <a:rPr lang="en-US" altLang="ko-KR" sz="1200" dirty="0" err="1"/>
              <a:t>document.getElementById</a:t>
            </a:r>
            <a:r>
              <a:rPr lang="en-US" altLang="ko-KR" sz="1200" dirty="0"/>
              <a:t>("</a:t>
            </a:r>
            <a:r>
              <a:rPr lang="en-US" altLang="ko-KR" sz="1200" dirty="0" err="1"/>
              <a:t>myImg</a:t>
            </a:r>
            <a:r>
              <a:rPr lang="en-US" altLang="ko-KR" sz="1200" dirty="0"/>
              <a:t>");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 err="1"/>
              <a:t>img.onload</a:t>
            </a:r>
            <a:r>
              <a:rPr lang="en-US" altLang="ko-KR" sz="1200" b="1" dirty="0"/>
              <a:t> = function () { </a:t>
            </a:r>
            <a:r>
              <a:rPr lang="ko-KR" altLang="en-US" sz="1200" dirty="0"/>
              <a:t> </a:t>
            </a:r>
            <a:r>
              <a:rPr lang="en-US" altLang="ko-KR" sz="1200" dirty="0"/>
              <a:t>// </a:t>
            </a:r>
            <a:r>
              <a:rPr lang="ko-KR" altLang="en-US" sz="1200" dirty="0"/>
              <a:t>이미지 크기 출력</a:t>
            </a:r>
          </a:p>
          <a:p>
            <a:pPr defTabSz="180000"/>
            <a:r>
              <a:rPr lang="en-US" altLang="ko-KR" sz="1200" b="1" dirty="0"/>
              <a:t>		let </a:t>
            </a:r>
            <a:r>
              <a:rPr lang="en-US" altLang="ko-KR" sz="1200" b="1" dirty="0" err="1"/>
              <a:t>mySpan</a:t>
            </a:r>
            <a:r>
              <a:rPr lang="en-US" altLang="ko-KR" sz="1200" b="1" dirty="0"/>
              <a:t> = </a:t>
            </a:r>
            <a:r>
              <a:rPr lang="en-US" altLang="ko-KR" sz="1200" b="1" dirty="0" err="1"/>
              <a:t>document.getElementById</a:t>
            </a:r>
            <a:r>
              <a:rPr lang="en-US" altLang="ko-KR" sz="1200" b="1" dirty="0"/>
              <a:t>("</a:t>
            </a:r>
            <a:r>
              <a:rPr lang="en-US" altLang="ko-KR" sz="1200" b="1" dirty="0" err="1"/>
              <a:t>mySpan</a:t>
            </a:r>
            <a:r>
              <a:rPr lang="en-US" altLang="ko-KR" sz="1200" b="1" dirty="0"/>
              <a:t>");</a:t>
            </a:r>
          </a:p>
          <a:p>
            <a:pPr defTabSz="180000"/>
            <a:r>
              <a:rPr lang="en-US" altLang="ko-KR" sz="1200" b="1" dirty="0"/>
              <a:t>		</a:t>
            </a:r>
            <a:r>
              <a:rPr lang="en-US" altLang="ko-KR" sz="1200" b="1" dirty="0" err="1"/>
              <a:t>mySpan.innerHTML</a:t>
            </a:r>
            <a:r>
              <a:rPr lang="en-US" altLang="ko-KR" sz="1200" b="1" dirty="0"/>
              <a:t> = </a:t>
            </a:r>
            <a:r>
              <a:rPr lang="en-US" altLang="ko-KR" sz="1200" b="1" dirty="0" err="1"/>
              <a:t>img.width</a:t>
            </a:r>
            <a:r>
              <a:rPr lang="en-US" altLang="ko-KR" sz="1200" b="1" dirty="0"/>
              <a:t> + "x" + </a:t>
            </a:r>
            <a:r>
              <a:rPr lang="en-US" altLang="ko-KR" sz="1200" b="1" dirty="0" err="1"/>
              <a:t>img.height</a:t>
            </a:r>
            <a:r>
              <a:rPr lang="en-US" altLang="ko-KR" sz="1200" b="1" dirty="0"/>
              <a:t>;</a:t>
            </a:r>
          </a:p>
          <a:p>
            <a:pPr defTabSz="180000"/>
            <a:r>
              <a:rPr lang="en-US" altLang="ko-KR" sz="1200" b="1" dirty="0"/>
              <a:t>	}</a:t>
            </a:r>
          </a:p>
          <a:p>
            <a:pPr defTabSz="180000"/>
            <a:r>
              <a:rPr lang="en-US" altLang="ko-KR" sz="1200" dirty="0"/>
              <a:t>	let index= </a:t>
            </a:r>
            <a:r>
              <a:rPr lang="en-US" altLang="ko-KR" sz="1200" dirty="0" err="1"/>
              <a:t>sel.selectedIndex</a:t>
            </a:r>
            <a:r>
              <a:rPr lang="en-US" altLang="ko-KR" sz="1200" dirty="0"/>
              <a:t>; // </a:t>
            </a:r>
            <a:r>
              <a:rPr lang="ko-KR" altLang="en-US" sz="1200" dirty="0"/>
              <a:t>선택된 옵션 인덱스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img.src</a:t>
            </a:r>
            <a:r>
              <a:rPr lang="en-US" altLang="ko-KR" sz="1200" dirty="0"/>
              <a:t> = </a:t>
            </a:r>
            <a:r>
              <a:rPr lang="en-US" altLang="ko-KR" sz="1200" dirty="0" err="1"/>
              <a:t>sel.options</a:t>
            </a:r>
            <a:r>
              <a:rPr lang="en-US" altLang="ko-KR" sz="1200" dirty="0"/>
              <a:t>[index].value; // &lt;option&gt;</a:t>
            </a:r>
            <a:r>
              <a:rPr lang="ko-KR" altLang="en-US" sz="1200" dirty="0"/>
              <a:t>의 </a:t>
            </a:r>
            <a:r>
              <a:rPr lang="en-US" altLang="ko-KR" sz="1200" dirty="0"/>
              <a:t>value </a:t>
            </a:r>
            <a:r>
              <a:rPr lang="ko-KR" altLang="en-US" sz="1200" dirty="0"/>
              <a:t>속성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dirty="0"/>
              <a:t>&lt;/script&gt;</a:t>
            </a:r>
          </a:p>
          <a:p>
            <a:pPr defTabSz="180000"/>
            <a:r>
              <a:rPr lang="en-US" altLang="ko-KR" sz="1200" dirty="0"/>
              <a:t>&lt;/head&gt;</a:t>
            </a:r>
          </a:p>
          <a:p>
            <a:pPr defTabSz="180000"/>
            <a:r>
              <a:rPr lang="en-US" altLang="ko-KR" sz="1200" dirty="0"/>
              <a:t>&lt;body </a:t>
            </a:r>
            <a:r>
              <a:rPr lang="en-US" altLang="ko-KR" sz="1200" b="1" dirty="0" err="1"/>
              <a:t>onload</a:t>
            </a:r>
            <a:r>
              <a:rPr lang="en-US" altLang="ko-KR" sz="1200" b="1" dirty="0"/>
              <a:t>="</a:t>
            </a:r>
            <a:r>
              <a:rPr lang="en-US" altLang="ko-KR" sz="1200" b="1" dirty="0" err="1"/>
              <a:t>changeImage</a:t>
            </a:r>
            <a:r>
              <a:rPr lang="en-US" altLang="ko-KR" sz="1200" b="1" dirty="0"/>
              <a:t>()"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&lt;h3&gt;</a:t>
            </a:r>
            <a:r>
              <a:rPr lang="en-US" altLang="ko-KR" sz="1200" dirty="0" err="1"/>
              <a:t>onload</a:t>
            </a:r>
            <a:r>
              <a:rPr lang="ko-KR" altLang="en-US" sz="1200" dirty="0"/>
              <a:t>로 이미지 크기 출력</a:t>
            </a:r>
            <a:r>
              <a:rPr lang="en-US" altLang="ko-KR" sz="1200" dirty="0"/>
              <a:t>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&lt;form&gt;</a:t>
            </a:r>
          </a:p>
          <a:p>
            <a:pPr defTabSz="180000"/>
            <a:r>
              <a:rPr lang="en-US" altLang="ko-KR" sz="1200" dirty="0"/>
              <a:t>&lt;select id="</a:t>
            </a:r>
            <a:r>
              <a:rPr lang="en-US" altLang="ko-KR" sz="1200" dirty="0" err="1"/>
              <a:t>sel</a:t>
            </a:r>
            <a:r>
              <a:rPr lang="en-US" altLang="ko-KR" sz="1200" dirty="0"/>
              <a:t>" </a:t>
            </a:r>
            <a:r>
              <a:rPr lang="en-US" altLang="ko-KR" sz="1200" b="1" dirty="0" err="1"/>
              <a:t>onchange</a:t>
            </a:r>
            <a:r>
              <a:rPr lang="en-US" altLang="ko-KR" sz="1200" b="1" dirty="0"/>
              <a:t>="</a:t>
            </a:r>
            <a:r>
              <a:rPr lang="en-US" altLang="ko-KR" sz="1200" b="1" dirty="0" err="1"/>
              <a:t>changeImage</a:t>
            </a:r>
            <a:r>
              <a:rPr lang="en-US" altLang="ko-KR" sz="1200" b="1" dirty="0"/>
              <a:t>()"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	&lt;option value="images/apple.png"&gt;</a:t>
            </a:r>
            <a:r>
              <a:rPr lang="ko-KR" altLang="en-US" sz="1200" dirty="0"/>
              <a:t>사과</a:t>
            </a:r>
          </a:p>
          <a:p>
            <a:pPr defTabSz="180000"/>
            <a:r>
              <a:rPr lang="en-US" altLang="ko-KR" sz="1200" dirty="0"/>
              <a:t>	&lt;option value="images/banana.png"&gt;</a:t>
            </a:r>
            <a:r>
              <a:rPr lang="ko-KR" altLang="en-US" sz="1200" dirty="0"/>
              <a:t>바나나</a:t>
            </a:r>
          </a:p>
          <a:p>
            <a:pPr defTabSz="180000"/>
            <a:r>
              <a:rPr lang="en-US" altLang="ko-KR" sz="1200" dirty="0"/>
              <a:t>	&lt;option value="images/mango.png"&gt;</a:t>
            </a:r>
            <a:r>
              <a:rPr lang="ko-KR" altLang="en-US" sz="1200" dirty="0"/>
              <a:t>망고</a:t>
            </a:r>
          </a:p>
          <a:p>
            <a:pPr defTabSz="180000"/>
            <a:r>
              <a:rPr lang="en-US" altLang="ko-KR" sz="1200" dirty="0"/>
              <a:t>&lt;/select&gt;</a:t>
            </a:r>
          </a:p>
          <a:p>
            <a:pPr defTabSz="180000"/>
            <a:r>
              <a:rPr lang="en-US" altLang="ko-KR" sz="1200" dirty="0"/>
              <a:t>&lt;span id="</a:t>
            </a:r>
            <a:r>
              <a:rPr lang="en-US" altLang="ko-KR" sz="1200" dirty="0" err="1"/>
              <a:t>mySpan</a:t>
            </a:r>
            <a:r>
              <a:rPr lang="en-US" altLang="ko-KR" sz="1200" dirty="0"/>
              <a:t>"&gt;</a:t>
            </a:r>
            <a:r>
              <a:rPr lang="ko-KR" altLang="en-US" sz="1200" dirty="0"/>
              <a:t>이미지 크기</a:t>
            </a:r>
            <a:r>
              <a:rPr lang="en-US" altLang="ko-KR" sz="1200" dirty="0"/>
              <a:t>&lt;/span&gt;</a:t>
            </a:r>
          </a:p>
          <a:p>
            <a:pPr defTabSz="180000"/>
            <a:r>
              <a:rPr lang="en-US" altLang="ko-KR" sz="1200" dirty="0"/>
              <a:t>&lt;/form&gt;</a:t>
            </a:r>
          </a:p>
          <a:p>
            <a:pPr defTabSz="180000"/>
            <a:r>
              <a:rPr lang="en-US" altLang="ko-KR" sz="1200" dirty="0"/>
              <a:t>&lt;p&gt;</a:t>
            </a:r>
            <a:r>
              <a:rPr lang="en-US" altLang="ko-KR" sz="1200" b="1" dirty="0"/>
              <a:t>&lt;</a:t>
            </a:r>
            <a:r>
              <a:rPr lang="en-US" altLang="ko-KR" sz="1200" b="1" dirty="0" err="1"/>
              <a:t>img</a:t>
            </a:r>
            <a:r>
              <a:rPr lang="en-US" altLang="ko-KR" sz="1200" b="1" dirty="0"/>
              <a:t> id="</a:t>
            </a:r>
            <a:r>
              <a:rPr lang="en-US" altLang="ko-KR" sz="1200" b="1" dirty="0" err="1"/>
              <a:t>myImg</a:t>
            </a:r>
            <a:r>
              <a:rPr lang="en-US" altLang="ko-KR" sz="1200" b="1" dirty="0"/>
              <a:t>" </a:t>
            </a:r>
            <a:r>
              <a:rPr lang="en-US" altLang="ko-KR" sz="1200" b="1" dirty="0" err="1"/>
              <a:t>src</a:t>
            </a:r>
            <a:r>
              <a:rPr lang="en-US" altLang="ko-KR" sz="1200" b="1" dirty="0"/>
              <a:t>="media/apple.png" alt="."&gt;</a:t>
            </a:r>
            <a:r>
              <a:rPr lang="en-US" altLang="ko-KR" sz="1200" dirty="0"/>
              <a:t>&lt;/p&gt;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sp>
        <p:nvSpPr>
          <p:cNvPr id="10" name="TextBox 9"/>
          <p:cNvSpPr txBox="1"/>
          <p:nvPr/>
        </p:nvSpPr>
        <p:spPr>
          <a:xfrm>
            <a:off x="10261640" y="2939823"/>
            <a:ext cx="1176197" cy="442674"/>
          </a:xfrm>
          <a:prstGeom prst="wedgeRoundRectCallout">
            <a:avLst>
              <a:gd name="adj1" fmla="val -62355"/>
              <a:gd name="adj2" fmla="val -635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banana.png</a:t>
            </a:r>
            <a:r>
              <a:rPr lang="ko-KR" altLang="en-US" sz="1000" dirty="0"/>
              <a:t>의 이미지 크기</a:t>
            </a:r>
          </a:p>
        </p:txBody>
      </p:sp>
    </p:spTree>
    <p:extLst>
      <p:ext uri="{BB962C8B-B14F-4D97-AF65-F5344CB8AC3E}">
        <p14:creationId xmlns:p14="http://schemas.microsoft.com/office/powerpoint/2010/main" val="92184460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new Image()</a:t>
            </a:r>
            <a:r>
              <a:rPr lang="ko-KR" altLang="en-US" dirty="0"/>
              <a:t>로 이미지 로딩과 출력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동적으로 이미지 객체 생성</a:t>
            </a:r>
            <a:endParaRPr lang="en-US" altLang="ko-KR" dirty="0"/>
          </a:p>
          <a:p>
            <a:pPr lvl="1"/>
            <a:r>
              <a:rPr lang="en-US" altLang="ko-KR" dirty="0"/>
              <a:t>new Image()</a:t>
            </a:r>
          </a:p>
          <a:p>
            <a:pPr lvl="2"/>
            <a:r>
              <a:rPr lang="ko-KR" altLang="en-US" dirty="0"/>
              <a:t>이미지 객체가 생겼지만 화면에 출력되지 않음</a:t>
            </a:r>
            <a:endParaRPr lang="en-US" altLang="ko-KR" dirty="0"/>
          </a:p>
          <a:p>
            <a:pPr lvl="2"/>
            <a:endParaRPr lang="en-US" altLang="ko-KR" dirty="0"/>
          </a:p>
          <a:p>
            <a:r>
              <a:rPr lang="en-US" altLang="ko-KR" dirty="0"/>
              <a:t>new Image()</a:t>
            </a:r>
            <a:r>
              <a:rPr lang="ko-KR" altLang="en-US" dirty="0"/>
              <a:t>의</a:t>
            </a:r>
            <a:r>
              <a:rPr lang="en-US" altLang="ko-KR" dirty="0"/>
              <a:t> </a:t>
            </a:r>
            <a:r>
              <a:rPr lang="ko-KR" altLang="en-US" dirty="0"/>
              <a:t>이미지 객체에 이미지 로딩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로딩된 이미지 출력</a:t>
            </a:r>
            <a:endParaRPr lang="en-US" altLang="ko-KR" dirty="0"/>
          </a:p>
          <a:p>
            <a:pPr lvl="1"/>
            <a:r>
              <a:rPr lang="en-US" altLang="ko-KR" dirty="0"/>
              <a:t>&lt;</a:t>
            </a:r>
            <a:r>
              <a:rPr lang="en-US" altLang="ko-KR" dirty="0" err="1"/>
              <a:t>img</a:t>
            </a:r>
            <a:r>
              <a:rPr lang="en-US" altLang="ko-KR" dirty="0"/>
              <a:t>&gt; </a:t>
            </a:r>
            <a:r>
              <a:rPr lang="ko-KR" altLang="en-US" dirty="0"/>
              <a:t>태그에 할당된 브라우저 공간에 이미지 출력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-8725" y="1036860"/>
            <a:ext cx="533400" cy="244476"/>
          </a:xfrm>
          <a:prstGeom prst="rect">
            <a:avLst/>
          </a:prstGeom>
        </p:spPr>
        <p:txBody>
          <a:bodyPr vert="horz" anchor="ctr" anchorCtr="0">
            <a:normAutofit fontScale="85000" lnSpcReduction="20000"/>
          </a:bodyPr>
          <a:lstStyle>
            <a:defPPr>
              <a:defRPr lang="ko-KR"/>
            </a:defPPr>
            <a:lvl1pPr marL="0" algn="ctr" defTabSz="914400" rtl="0" eaLnBrk="1" latinLnBrk="0" hangingPunct="1">
              <a:defRPr kumimoji="0" sz="1400" b="1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1870596-DAFA-46D2-82A7-2B6B5F8E0EA4}" type="slidenum">
              <a:rPr lang="ko-KR" altLang="en-US" smtClean="0"/>
              <a:pPr/>
              <a:t>56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2711624" y="3068960"/>
            <a:ext cx="5256584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let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bananaImg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= new Image(); 		//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이미지 객체 생성</a:t>
            </a:r>
          </a:p>
          <a:p>
            <a:pPr marL="190500" defTabSz="1800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bananaImg.src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= "banana.png"; 		//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이미지 로딩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2711624" y="5373216"/>
            <a:ext cx="5256584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let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myImg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=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document.getElementById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("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myImg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");</a:t>
            </a:r>
          </a:p>
          <a:p>
            <a:pPr marL="190500" defTabSz="1800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myImg.src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=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bananaImg.src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;  			//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이미지 출력</a:t>
            </a:r>
            <a:endParaRPr lang="en-US" altLang="ko-KR" sz="1400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711624" y="4941169"/>
            <a:ext cx="5256584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img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id="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myImg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"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src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="apple.png" width="..." height="..."&gt;</a:t>
            </a:r>
          </a:p>
        </p:txBody>
      </p:sp>
    </p:spTree>
    <p:extLst>
      <p:ext uri="{BB962C8B-B14F-4D97-AF65-F5344CB8AC3E}">
        <p14:creationId xmlns:p14="http://schemas.microsoft.com/office/powerpoint/2010/main" val="363342455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F5B0609-4DD5-40BE-91FC-308C12EF40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6494" y="1554634"/>
            <a:ext cx="2721369" cy="4700019"/>
          </a:xfrm>
          <a:prstGeom prst="rect">
            <a:avLst/>
          </a:prstGeom>
          <a:ln w="6350">
            <a:solidFill>
              <a:srgbClr val="2379BF"/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9-15 new Image()</a:t>
            </a:r>
            <a:r>
              <a:rPr lang="ko-KR" altLang="en-US" dirty="0"/>
              <a:t>로 이미지 로딩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62500" lnSpcReduction="20000"/>
          </a:bodyPr>
          <a:lstStyle/>
          <a:p>
            <a:fld id="{01870596-DAFA-46D2-82A7-2B6B5F8E0EA4}" type="slidenum">
              <a:rPr lang="ko-KR" altLang="en-US" smtClean="0"/>
              <a:t>57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2423592" y="811665"/>
            <a:ext cx="4572000" cy="577081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>
            <a:spAutoFit/>
          </a:bodyPr>
          <a:lstStyle/>
          <a:p>
            <a:pPr defTabSz="180000"/>
            <a:r>
              <a:rPr lang="en-US" altLang="ko-KR" sz="1050" dirty="0"/>
              <a:t>&lt;!DOCTYPE html&gt;</a:t>
            </a:r>
          </a:p>
          <a:p>
            <a:pPr defTabSz="180000"/>
            <a:r>
              <a:rPr lang="en-US" altLang="ko-KR" sz="1050" dirty="0"/>
              <a:t>&lt;html&gt;&lt;head&gt;&lt;meta charset="</a:t>
            </a:r>
            <a:r>
              <a:rPr lang="en-US" altLang="ko-KR" sz="1050" dirty="0" err="1"/>
              <a:t>utf</a:t>
            </a:r>
            <a:r>
              <a:rPr lang="en-US" altLang="ko-KR" sz="1050" dirty="0"/>
              <a:t>-8"&gt;</a:t>
            </a:r>
          </a:p>
          <a:p>
            <a:pPr defTabSz="180000"/>
            <a:r>
              <a:rPr lang="en-US" altLang="ko-KR" sz="1050" dirty="0"/>
              <a:t>&lt;title&gt;new Image()</a:t>
            </a:r>
            <a:r>
              <a:rPr lang="ko-KR" altLang="en-US" sz="1050" dirty="0"/>
              <a:t>로 이미지 로딩</a:t>
            </a:r>
            <a:r>
              <a:rPr lang="en-US" altLang="ko-KR" sz="1050" dirty="0"/>
              <a:t>&lt;/title&gt;</a:t>
            </a:r>
          </a:p>
          <a:p>
            <a:pPr defTabSz="180000"/>
            <a:r>
              <a:rPr lang="en-US" altLang="ko-KR" sz="1050" dirty="0"/>
              <a:t>&lt;script&gt;</a:t>
            </a:r>
          </a:p>
          <a:p>
            <a:pPr defTabSz="180000"/>
            <a:r>
              <a:rPr lang="en-US" altLang="ko-KR" sz="1050" dirty="0"/>
              <a:t>// </a:t>
            </a:r>
            <a:r>
              <a:rPr lang="ko-KR" altLang="en-US" sz="1050" dirty="0"/>
              <a:t>미리 로딩해둘 이미지 이름 배열</a:t>
            </a:r>
            <a:endParaRPr lang="en-US" altLang="ko-KR" sz="1050" dirty="0"/>
          </a:p>
          <a:p>
            <a:pPr defTabSz="180000"/>
            <a:r>
              <a:rPr lang="en-US" altLang="ko-KR" sz="1050" b="1" dirty="0"/>
              <a:t>let files </a:t>
            </a:r>
            <a:r>
              <a:rPr lang="en-US" altLang="ko-KR" sz="1050" dirty="0"/>
              <a:t>= ["media/</a:t>
            </a:r>
            <a:r>
              <a:rPr lang="en-US" altLang="ko-KR" sz="1050" dirty="0" err="1"/>
              <a:t>Penguins.jpg</a:t>
            </a:r>
            <a:r>
              <a:rPr lang="en-US" altLang="ko-KR" sz="1050" dirty="0"/>
              <a:t>”, </a:t>
            </a:r>
          </a:p>
          <a:p>
            <a:pPr defTabSz="180000"/>
            <a:r>
              <a:rPr lang="en-US" altLang="ko-KR" sz="1050" dirty="0"/>
              <a:t>             “media/</a:t>
            </a:r>
            <a:r>
              <a:rPr lang="en-US" altLang="ko-KR" sz="1050" dirty="0" err="1"/>
              <a:t>Lighthouse.jpg</a:t>
            </a:r>
            <a:r>
              <a:rPr lang="en-US" altLang="ko-KR" sz="1050" dirty="0"/>
              <a:t>",</a:t>
            </a:r>
          </a:p>
          <a:p>
            <a:pPr defTabSz="180000"/>
            <a:r>
              <a:rPr lang="en-US" altLang="ko-KR" sz="1050" dirty="0"/>
              <a:t>             "media/Chrysanthemum.jpg",</a:t>
            </a:r>
          </a:p>
          <a:p>
            <a:pPr defTabSz="180000"/>
            <a:r>
              <a:rPr lang="en-US" altLang="ko-KR" sz="1050" dirty="0"/>
              <a:t>             "media/Desert.jpg",</a:t>
            </a:r>
          </a:p>
          <a:p>
            <a:pPr defTabSz="180000"/>
            <a:r>
              <a:rPr lang="en-US" altLang="ko-KR" sz="1050" dirty="0"/>
              <a:t>             "media/Hydrangeas.jpg",</a:t>
            </a:r>
          </a:p>
          <a:p>
            <a:pPr defTabSz="180000"/>
            <a:r>
              <a:rPr lang="en-US" altLang="ko-KR" sz="1050" dirty="0"/>
              <a:t>             "media/Jellyfish.jpg",</a:t>
            </a:r>
          </a:p>
          <a:p>
            <a:pPr defTabSz="180000"/>
            <a:r>
              <a:rPr lang="en-US" altLang="ko-KR" sz="1050" dirty="0"/>
              <a:t>             "media/Koala.jpg",</a:t>
            </a:r>
          </a:p>
          <a:p>
            <a:pPr defTabSz="180000"/>
            <a:r>
              <a:rPr lang="en-US" altLang="ko-KR" sz="1050" dirty="0"/>
              <a:t>             "media/Tulips.jpg"];</a:t>
            </a:r>
          </a:p>
          <a:p>
            <a:pPr defTabSz="180000"/>
            <a:r>
              <a:rPr lang="en-US" altLang="ko-KR" sz="1050" b="1" dirty="0"/>
              <a:t>let </a:t>
            </a:r>
            <a:r>
              <a:rPr lang="en-US" altLang="ko-KR" sz="1050" b="1" dirty="0" err="1"/>
              <a:t>imgs</a:t>
            </a:r>
            <a:r>
              <a:rPr lang="en-US" altLang="ko-KR" sz="1050" b="1" dirty="0"/>
              <a:t> = new Array();</a:t>
            </a:r>
          </a:p>
          <a:p>
            <a:pPr defTabSz="180000"/>
            <a:r>
              <a:rPr lang="en-US" altLang="ko-KR" sz="1050" b="1" dirty="0"/>
              <a:t>for(let </a:t>
            </a:r>
            <a:r>
              <a:rPr lang="en-US" altLang="ko-KR" sz="1050" b="1" dirty="0" err="1"/>
              <a:t>i</a:t>
            </a:r>
            <a:r>
              <a:rPr lang="en-US" altLang="ko-KR" sz="1050" b="1" dirty="0"/>
              <a:t>=0; </a:t>
            </a:r>
            <a:r>
              <a:rPr lang="en-US" altLang="ko-KR" sz="1050" b="1" dirty="0" err="1"/>
              <a:t>i</a:t>
            </a:r>
            <a:r>
              <a:rPr lang="en-US" altLang="ko-KR" sz="1050" b="1" dirty="0"/>
              <a:t>&lt;</a:t>
            </a:r>
            <a:r>
              <a:rPr lang="en-US" altLang="ko-KR" sz="1050" b="1" dirty="0" err="1"/>
              <a:t>files.length</a:t>
            </a:r>
            <a:r>
              <a:rPr lang="en-US" altLang="ko-KR" sz="1050" b="1" dirty="0"/>
              <a:t>; </a:t>
            </a:r>
            <a:r>
              <a:rPr lang="en-US" altLang="ko-KR" sz="1050" b="1" dirty="0" err="1"/>
              <a:t>i</a:t>
            </a:r>
            <a:r>
              <a:rPr lang="en-US" altLang="ko-KR" sz="1050" b="1" dirty="0"/>
              <a:t>++) {</a:t>
            </a:r>
          </a:p>
          <a:p>
            <a:pPr defTabSz="180000"/>
            <a:r>
              <a:rPr lang="en-US" altLang="ko-KR" sz="1050" dirty="0"/>
              <a:t>	</a:t>
            </a:r>
            <a:r>
              <a:rPr lang="en-US" altLang="ko-KR" sz="1050" b="1" dirty="0" err="1"/>
              <a:t>imgs</a:t>
            </a:r>
            <a:r>
              <a:rPr lang="en-US" altLang="ko-KR" sz="1050" b="1" dirty="0"/>
              <a:t>[</a:t>
            </a:r>
            <a:r>
              <a:rPr lang="en-US" altLang="ko-KR" sz="1050" b="1" dirty="0" err="1"/>
              <a:t>i</a:t>
            </a:r>
            <a:r>
              <a:rPr lang="en-US" altLang="ko-KR" sz="1050" b="1" dirty="0"/>
              <a:t>] = new Image(); </a:t>
            </a:r>
            <a:r>
              <a:rPr lang="en-US" altLang="ko-KR" sz="1050" dirty="0"/>
              <a:t>// </a:t>
            </a:r>
            <a:r>
              <a:rPr lang="ko-KR" altLang="en-US" sz="1050" dirty="0"/>
              <a:t>이미지 객체 생성</a:t>
            </a:r>
          </a:p>
          <a:p>
            <a:pPr defTabSz="180000"/>
            <a:r>
              <a:rPr lang="en-US" altLang="ko-KR" sz="1050" dirty="0"/>
              <a:t>	</a:t>
            </a:r>
            <a:r>
              <a:rPr lang="en-US" altLang="ko-KR" sz="1050" b="1" dirty="0" err="1"/>
              <a:t>imgs</a:t>
            </a:r>
            <a:r>
              <a:rPr lang="en-US" altLang="ko-KR" sz="1050" b="1" dirty="0"/>
              <a:t>[</a:t>
            </a:r>
            <a:r>
              <a:rPr lang="en-US" altLang="ko-KR" sz="1050" b="1" dirty="0" err="1"/>
              <a:t>i</a:t>
            </a:r>
            <a:r>
              <a:rPr lang="en-US" altLang="ko-KR" sz="1050" b="1" dirty="0"/>
              <a:t>].</a:t>
            </a:r>
            <a:r>
              <a:rPr lang="en-US" altLang="ko-KR" sz="1050" b="1" dirty="0" err="1"/>
              <a:t>src</a:t>
            </a:r>
            <a:r>
              <a:rPr lang="en-US" altLang="ko-KR" sz="1050" b="1" dirty="0"/>
              <a:t> = files[</a:t>
            </a:r>
            <a:r>
              <a:rPr lang="en-US" altLang="ko-KR" sz="1050" b="1" dirty="0" err="1"/>
              <a:t>i</a:t>
            </a:r>
            <a:r>
              <a:rPr lang="en-US" altLang="ko-KR" sz="1050" b="1" dirty="0"/>
              <a:t>];</a:t>
            </a:r>
            <a:r>
              <a:rPr lang="en-US" altLang="ko-KR" sz="1050" dirty="0"/>
              <a:t> // </a:t>
            </a:r>
            <a:r>
              <a:rPr lang="ko-KR" altLang="en-US" sz="1050" dirty="0"/>
              <a:t>이미지 로딩</a:t>
            </a:r>
          </a:p>
          <a:p>
            <a:pPr defTabSz="180000"/>
            <a:r>
              <a:rPr lang="en-US" altLang="ko-KR" sz="1050" dirty="0"/>
              <a:t>}</a:t>
            </a:r>
          </a:p>
          <a:p>
            <a:pPr defTabSz="180000"/>
            <a:endParaRPr lang="ko-KR" altLang="en-US" sz="1050" dirty="0"/>
          </a:p>
          <a:p>
            <a:pPr defTabSz="180000"/>
            <a:r>
              <a:rPr lang="en-US" altLang="ko-KR" sz="1050" dirty="0"/>
              <a:t>// </a:t>
            </a:r>
            <a:r>
              <a:rPr lang="ko-KR" altLang="en-US" sz="1050" dirty="0"/>
              <a:t>다음 이미지 출력</a:t>
            </a:r>
          </a:p>
          <a:p>
            <a:pPr defTabSz="180000"/>
            <a:r>
              <a:rPr lang="en-US" altLang="ko-KR" sz="1050" dirty="0"/>
              <a:t>let next = 1;</a:t>
            </a:r>
          </a:p>
          <a:p>
            <a:pPr defTabSz="180000"/>
            <a:r>
              <a:rPr lang="en-US" altLang="ko-KR" sz="1050" b="1" dirty="0"/>
              <a:t>function change(</a:t>
            </a:r>
            <a:r>
              <a:rPr lang="en-US" altLang="ko-KR" sz="1050" b="1" dirty="0" err="1"/>
              <a:t>img</a:t>
            </a:r>
            <a:r>
              <a:rPr lang="en-US" altLang="ko-KR" sz="1050" b="1" dirty="0"/>
              <a:t>) {</a:t>
            </a:r>
          </a:p>
          <a:p>
            <a:pPr defTabSz="180000"/>
            <a:r>
              <a:rPr lang="en-US" altLang="ko-KR" sz="1050" dirty="0"/>
              <a:t>	</a:t>
            </a:r>
            <a:r>
              <a:rPr lang="en-US" altLang="ko-KR" sz="1050" dirty="0" err="1"/>
              <a:t>img.src</a:t>
            </a:r>
            <a:r>
              <a:rPr lang="en-US" altLang="ko-KR" sz="1050" dirty="0"/>
              <a:t> = </a:t>
            </a:r>
            <a:r>
              <a:rPr lang="en-US" altLang="ko-KR" sz="1050" dirty="0" err="1"/>
              <a:t>imgs</a:t>
            </a:r>
            <a:r>
              <a:rPr lang="en-US" altLang="ko-KR" sz="1050" dirty="0"/>
              <a:t>[next].</a:t>
            </a:r>
            <a:r>
              <a:rPr lang="en-US" altLang="ko-KR" sz="1050" dirty="0" err="1"/>
              <a:t>src</a:t>
            </a:r>
            <a:r>
              <a:rPr lang="en-US" altLang="ko-KR" sz="1050" dirty="0"/>
              <a:t>; // </a:t>
            </a:r>
            <a:r>
              <a:rPr lang="ko-KR" altLang="en-US" sz="1050" dirty="0"/>
              <a:t>이미지 변경</a:t>
            </a:r>
          </a:p>
          <a:p>
            <a:pPr defTabSz="180000"/>
            <a:r>
              <a:rPr lang="en-US" altLang="ko-KR" sz="1050" dirty="0"/>
              <a:t>	next++; // </a:t>
            </a:r>
            <a:r>
              <a:rPr lang="ko-KR" altLang="en-US" sz="1050" dirty="0"/>
              <a:t>다음 이미지에 대한 인덱스</a:t>
            </a:r>
          </a:p>
          <a:p>
            <a:pPr defTabSz="180000"/>
            <a:r>
              <a:rPr lang="en-US" altLang="ko-KR" sz="1050" dirty="0"/>
              <a:t>	next %= </a:t>
            </a:r>
            <a:r>
              <a:rPr lang="en-US" altLang="ko-KR" sz="1050" dirty="0" err="1"/>
              <a:t>imgs.length</a:t>
            </a:r>
            <a:r>
              <a:rPr lang="en-US" altLang="ko-KR" sz="1050" dirty="0"/>
              <a:t>; // </a:t>
            </a:r>
            <a:r>
              <a:rPr lang="ko-KR" altLang="en-US" sz="1050" dirty="0"/>
              <a:t>개수를 넘으면 처음으로</a:t>
            </a:r>
          </a:p>
          <a:p>
            <a:pPr defTabSz="180000"/>
            <a:r>
              <a:rPr lang="en-US" altLang="ko-KR" sz="1050" dirty="0"/>
              <a:t>}</a:t>
            </a:r>
          </a:p>
          <a:p>
            <a:pPr defTabSz="180000"/>
            <a:r>
              <a:rPr lang="en-US" altLang="ko-KR" sz="1050" dirty="0"/>
              <a:t>&lt;/script&gt;&lt;/head&gt;</a:t>
            </a:r>
          </a:p>
          <a:p>
            <a:pPr defTabSz="180000"/>
            <a:r>
              <a:rPr lang="en-US" altLang="ko-KR" sz="1050" dirty="0"/>
              <a:t>&lt;body&gt;</a:t>
            </a:r>
          </a:p>
          <a:p>
            <a:pPr defTabSz="180000"/>
            <a:r>
              <a:rPr lang="en-US" altLang="ko-KR" sz="1050" dirty="0"/>
              <a:t>&lt;h3&gt;new Image()</a:t>
            </a:r>
            <a:r>
              <a:rPr lang="ko-KR" altLang="en-US" sz="1050" dirty="0"/>
              <a:t>로 이미지 로딩</a:t>
            </a:r>
            <a:r>
              <a:rPr lang="en-US" altLang="ko-KR" sz="1050" dirty="0"/>
              <a:t>&lt;/h3&gt;</a:t>
            </a:r>
          </a:p>
          <a:p>
            <a:pPr defTabSz="180000"/>
            <a:r>
              <a:rPr lang="en-US" altLang="ko-KR" sz="1050" dirty="0"/>
              <a:t>&lt;</a:t>
            </a:r>
            <a:r>
              <a:rPr lang="en-US" altLang="ko-KR" sz="1050" dirty="0" err="1"/>
              <a:t>hr</a:t>
            </a:r>
            <a:r>
              <a:rPr lang="en-US" altLang="ko-KR" sz="1050" dirty="0"/>
              <a:t>&gt;</a:t>
            </a:r>
          </a:p>
          <a:p>
            <a:pPr defTabSz="180000"/>
            <a:r>
              <a:rPr lang="ko-KR" altLang="en-US" sz="1050" dirty="0"/>
              <a:t>이미지를 클릭하면 다음 이미지를 보여줍니다</a:t>
            </a:r>
            <a:r>
              <a:rPr lang="en-US" altLang="ko-KR" sz="1050" dirty="0"/>
              <a:t>.&lt;p&gt;</a:t>
            </a:r>
          </a:p>
          <a:p>
            <a:pPr defTabSz="180000"/>
            <a:r>
              <a:rPr lang="en-US" altLang="ko-KR" sz="1050" dirty="0"/>
              <a:t>&lt;</a:t>
            </a:r>
            <a:r>
              <a:rPr lang="en-US" altLang="ko-KR" sz="1050" dirty="0" err="1"/>
              <a:t>img</a:t>
            </a:r>
            <a:r>
              <a:rPr lang="en-US" altLang="ko-KR" sz="1050" dirty="0"/>
              <a:t> style="border:20px ridge wheat" </a:t>
            </a:r>
          </a:p>
          <a:p>
            <a:pPr defTabSz="180000"/>
            <a:r>
              <a:rPr lang="en-US" altLang="ko-KR" sz="1050" dirty="0"/>
              <a:t>		 </a:t>
            </a:r>
            <a:r>
              <a:rPr lang="en-US" altLang="ko-KR" sz="1050" dirty="0" err="1"/>
              <a:t>src</a:t>
            </a:r>
            <a:r>
              <a:rPr lang="en-US" altLang="ko-KR" sz="1050" dirty="0"/>
              <a:t>="media/</a:t>
            </a:r>
            <a:r>
              <a:rPr lang="en-US" altLang="ko-KR" sz="1050" dirty="0" err="1"/>
              <a:t>Penguins.jpg</a:t>
            </a:r>
            <a:r>
              <a:rPr lang="en-US" altLang="ko-KR" sz="1050" dirty="0"/>
              <a:t>" alt="."  width="200" height="200" </a:t>
            </a:r>
          </a:p>
          <a:p>
            <a:pPr defTabSz="180000"/>
            <a:r>
              <a:rPr lang="en-US" altLang="ko-KR" sz="1050" dirty="0"/>
              <a:t> 		 </a:t>
            </a:r>
            <a:r>
              <a:rPr lang="en-US" altLang="ko-KR" sz="1050" b="1" dirty="0" err="1"/>
              <a:t>onclick</a:t>
            </a:r>
            <a:r>
              <a:rPr lang="en-US" altLang="ko-KR" sz="1050" b="1" dirty="0"/>
              <a:t>="change(this)"</a:t>
            </a:r>
            <a:r>
              <a:rPr lang="en-US" altLang="ko-KR" sz="1050" dirty="0"/>
              <a:t>&gt;</a:t>
            </a:r>
          </a:p>
          <a:p>
            <a:pPr defTabSz="180000"/>
            <a:r>
              <a:rPr lang="en-US" altLang="ko-KR" sz="1050" dirty="0"/>
              <a:t>&lt;/body&gt;&lt;/html&gt;</a:t>
            </a:r>
            <a:endParaRPr lang="ko-KR" altLang="en-US" sz="1050" dirty="0"/>
          </a:p>
        </p:txBody>
      </p:sp>
      <p:sp>
        <p:nvSpPr>
          <p:cNvPr id="7" name="TextBox 6"/>
          <p:cNvSpPr txBox="1"/>
          <p:nvPr/>
        </p:nvSpPr>
        <p:spPr>
          <a:xfrm>
            <a:off x="8112224" y="6165304"/>
            <a:ext cx="1404156" cy="442674"/>
          </a:xfrm>
          <a:prstGeom prst="wedgeRoundRectCallout">
            <a:avLst>
              <a:gd name="adj1" fmla="val -11427"/>
              <a:gd name="adj2" fmla="val -15181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클릭하면 다음 이미지를 보여준다</a:t>
            </a:r>
            <a:r>
              <a:rPr lang="en-US" altLang="ko-KR" sz="1000" dirty="0"/>
              <a:t>.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09880348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onblur</a:t>
            </a:r>
            <a:r>
              <a:rPr lang="ko-KR" altLang="en-US" dirty="0"/>
              <a:t>와 </a:t>
            </a:r>
            <a:r>
              <a:rPr lang="en-US" altLang="ko-KR" dirty="0" err="1"/>
              <a:t>onfocus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>
          <a:xfrm>
            <a:off x="2279576" y="1159098"/>
            <a:ext cx="10153128" cy="5040560"/>
          </a:xfrm>
        </p:spPr>
        <p:txBody>
          <a:bodyPr/>
          <a:lstStyle/>
          <a:p>
            <a:r>
              <a:rPr lang="ko-KR" altLang="en-US" dirty="0"/>
              <a:t>포커스</a:t>
            </a:r>
            <a:endParaRPr lang="en-US" altLang="ko-KR" dirty="0"/>
          </a:p>
          <a:p>
            <a:pPr lvl="1"/>
            <a:r>
              <a:rPr lang="ko-KR" altLang="en-US" dirty="0"/>
              <a:t>포커스는 현재 키 입력에 대한 독점권</a:t>
            </a:r>
            <a:endParaRPr lang="en-US" altLang="ko-KR" dirty="0"/>
          </a:p>
          <a:p>
            <a:pPr lvl="1"/>
            <a:r>
              <a:rPr lang="ko-KR" altLang="en-US" dirty="0"/>
              <a:t>브라우저는 포커스를 가지고 있는 </a:t>
            </a:r>
            <a:r>
              <a:rPr lang="en-US" altLang="ko-KR" dirty="0"/>
              <a:t>HTML </a:t>
            </a:r>
            <a:r>
              <a:rPr lang="ko-KR" altLang="en-US" dirty="0"/>
              <a:t>태그 요소에 키 공급</a:t>
            </a:r>
            <a:endParaRPr lang="en-US" altLang="ko-KR" dirty="0"/>
          </a:p>
          <a:p>
            <a:r>
              <a:rPr lang="en-US" altLang="ko-KR" dirty="0" err="1"/>
              <a:t>onblur</a:t>
            </a:r>
            <a:endParaRPr lang="en-US" altLang="ko-KR" dirty="0"/>
          </a:p>
          <a:p>
            <a:pPr lvl="1"/>
            <a:r>
              <a:rPr lang="ko-KR" altLang="en-US" dirty="0"/>
              <a:t>포커스를 잃을 때 발생하는 이벤트 </a:t>
            </a:r>
            <a:r>
              <a:rPr lang="ko-KR" altLang="en-US" dirty="0" err="1"/>
              <a:t>리스너</a:t>
            </a:r>
            <a:endParaRPr lang="en-US" altLang="ko-KR" dirty="0"/>
          </a:p>
          <a:p>
            <a:pPr lvl="2"/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ko-KR" altLang="en-US" dirty="0"/>
              <a:t>다른 </a:t>
            </a:r>
            <a:r>
              <a:rPr lang="en-US" altLang="ko-KR" dirty="0"/>
              <a:t>HTML </a:t>
            </a:r>
            <a:r>
              <a:rPr lang="ko-KR" altLang="en-US" dirty="0"/>
              <a:t>요소를 클릭하면</a:t>
            </a:r>
            <a:r>
              <a:rPr lang="en-US" altLang="ko-KR" dirty="0"/>
              <a:t>, </a:t>
            </a:r>
            <a:r>
              <a:rPr lang="ko-KR" altLang="en-US" dirty="0"/>
              <a:t>현재 </a:t>
            </a:r>
            <a:r>
              <a:rPr lang="en-US" altLang="ko-KR" dirty="0"/>
              <a:t>HTML </a:t>
            </a:r>
            <a:r>
              <a:rPr lang="ko-KR" altLang="en-US" dirty="0"/>
              <a:t>요소는 포커스를</a:t>
            </a:r>
            <a:r>
              <a:rPr lang="en-US" altLang="ko-KR" dirty="0"/>
              <a:t> </a:t>
            </a:r>
            <a:r>
              <a:rPr lang="ko-KR" altLang="en-US" dirty="0"/>
              <a:t>잃는다</a:t>
            </a:r>
            <a:r>
              <a:rPr lang="en-US" altLang="ko-KR" dirty="0"/>
              <a:t>.</a:t>
            </a:r>
          </a:p>
          <a:p>
            <a:r>
              <a:rPr lang="en-US" altLang="ko-KR" dirty="0" err="1"/>
              <a:t>onfocus</a:t>
            </a:r>
            <a:endParaRPr lang="en-US" altLang="ko-KR" dirty="0"/>
          </a:p>
          <a:p>
            <a:pPr lvl="1"/>
            <a:r>
              <a:rPr lang="ko-KR" altLang="en-US" dirty="0"/>
              <a:t>포커스를 잃을 때 발생하는 이벤트 </a:t>
            </a:r>
            <a:r>
              <a:rPr lang="ko-KR" altLang="en-US" dirty="0" err="1"/>
              <a:t>리스너</a:t>
            </a:r>
            <a:endParaRPr lang="en-US" altLang="ko-KR" dirty="0"/>
          </a:p>
          <a:p>
            <a:pPr lvl="2"/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ko-KR" altLang="en-US" dirty="0"/>
              <a:t>현재 </a:t>
            </a:r>
            <a:r>
              <a:rPr lang="en-US" altLang="ko-KR" dirty="0"/>
              <a:t>HTML </a:t>
            </a:r>
            <a:r>
              <a:rPr lang="ko-KR" altLang="en-US" dirty="0"/>
              <a:t>요소를 클릭하면</a:t>
            </a:r>
            <a:r>
              <a:rPr lang="en-US" altLang="ko-KR" dirty="0"/>
              <a:t>, </a:t>
            </a:r>
            <a:r>
              <a:rPr lang="ko-KR" altLang="en-US" dirty="0"/>
              <a:t>현재 </a:t>
            </a:r>
            <a:r>
              <a:rPr lang="en-US" altLang="ko-KR" dirty="0"/>
              <a:t>HTML </a:t>
            </a:r>
            <a:r>
              <a:rPr lang="ko-KR" altLang="en-US" dirty="0"/>
              <a:t>요소가 포커스를</a:t>
            </a:r>
            <a:r>
              <a:rPr lang="en-US" altLang="ko-KR" dirty="0"/>
              <a:t> </a:t>
            </a:r>
            <a:r>
              <a:rPr lang="ko-KR" altLang="en-US" dirty="0"/>
              <a:t>얻는다</a:t>
            </a:r>
            <a:r>
              <a:rPr lang="en-US" altLang="ko-KR" dirty="0"/>
              <a:t>.</a:t>
            </a:r>
          </a:p>
          <a:p>
            <a:pPr lvl="1"/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-8725" y="1036860"/>
            <a:ext cx="533400" cy="244476"/>
          </a:xfrm>
          <a:prstGeom prst="rect">
            <a:avLst/>
          </a:prstGeom>
        </p:spPr>
        <p:txBody>
          <a:bodyPr vert="horz" anchor="ctr" anchorCtr="0">
            <a:normAutofit fontScale="85000" lnSpcReduction="20000"/>
          </a:bodyPr>
          <a:lstStyle>
            <a:defPPr>
              <a:defRPr lang="ko-KR"/>
            </a:defPPr>
            <a:lvl1pPr marL="0" algn="ctr" defTabSz="914400" rtl="0" eaLnBrk="1" latinLnBrk="0" hangingPunct="1">
              <a:defRPr kumimoji="0" sz="1400" b="1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1870596-DAFA-46D2-82A7-2B6B5F8E0EA4}" type="slidenum">
              <a:rPr lang="ko-KR" altLang="en-US" smtClean="0"/>
              <a:pPr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57327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BE372478-FA49-4828-949B-926CC359F8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2689" y="2049199"/>
            <a:ext cx="2816422" cy="3159128"/>
          </a:xfrm>
          <a:prstGeom prst="rect">
            <a:avLst/>
          </a:prstGeom>
          <a:ln w="6350">
            <a:solidFill>
              <a:srgbClr val="2379BF"/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83433" y="44328"/>
            <a:ext cx="9647756" cy="558132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9-16 </a:t>
            </a:r>
            <a:r>
              <a:rPr lang="en-US" altLang="ko-KR" dirty="0" err="1"/>
              <a:t>onfocus</a:t>
            </a:r>
            <a:r>
              <a:rPr lang="ko-KR" altLang="en-US" dirty="0"/>
              <a:t>와 </a:t>
            </a:r>
            <a:r>
              <a:rPr lang="en-US" altLang="ko-KR" dirty="0" err="1"/>
              <a:t>onblur</a:t>
            </a:r>
            <a:r>
              <a:rPr lang="en-US" altLang="ko-KR" dirty="0"/>
              <a:t>, </a:t>
            </a:r>
            <a:r>
              <a:rPr lang="ko-KR" altLang="en-US" dirty="0"/>
              <a:t>입력 없이 다른 창으로 갈 수 없음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62500" lnSpcReduction="20000"/>
          </a:bodyPr>
          <a:lstStyle/>
          <a:p>
            <a:fld id="{01870596-DAFA-46D2-82A7-2B6B5F8E0EA4}" type="slidenum">
              <a:rPr lang="ko-KR" altLang="en-US" smtClean="0"/>
              <a:t>59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1990469" y="1412777"/>
            <a:ext cx="4968552" cy="470898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</a:t>
            </a:r>
          </a:p>
          <a:p>
            <a:pPr defTabSz="180000"/>
            <a:r>
              <a:rPr lang="en-US" altLang="ko-KR" sz="1200" dirty="0"/>
              <a:t>&lt;meta charset="</a:t>
            </a:r>
            <a:r>
              <a:rPr lang="en-US" altLang="ko-KR" sz="1200" dirty="0" err="1"/>
              <a:t>utf</a:t>
            </a:r>
            <a:r>
              <a:rPr lang="en-US" altLang="ko-KR" sz="1200" dirty="0"/>
              <a:t>-8"&gt;</a:t>
            </a:r>
          </a:p>
          <a:p>
            <a:pPr defTabSz="180000"/>
            <a:r>
              <a:rPr lang="en-US" altLang="ko-KR" sz="1200" dirty="0"/>
              <a:t>&lt;title&gt;</a:t>
            </a:r>
            <a:r>
              <a:rPr lang="en-US" altLang="ko-KR" sz="1200" dirty="0" err="1"/>
              <a:t>onfocus</a:t>
            </a:r>
            <a:r>
              <a:rPr lang="ko-KR" altLang="en-US" sz="1200" dirty="0"/>
              <a:t>와 </a:t>
            </a:r>
            <a:r>
              <a:rPr lang="en-US" altLang="ko-KR" sz="1200" dirty="0" err="1"/>
              <a:t>onblur</a:t>
            </a:r>
            <a:r>
              <a:rPr lang="en-US" altLang="ko-KR" sz="1200" dirty="0"/>
              <a:t>&lt;/title&gt;</a:t>
            </a:r>
          </a:p>
          <a:p>
            <a:pPr defTabSz="180000"/>
            <a:r>
              <a:rPr lang="en-US" altLang="ko-KR" sz="1200" dirty="0"/>
              <a:t>&lt;script&gt;</a:t>
            </a:r>
          </a:p>
          <a:p>
            <a:pPr defTabSz="180000"/>
            <a:r>
              <a:rPr lang="en-US" altLang="ko-KR" sz="1200" b="1" dirty="0"/>
              <a:t>function </a:t>
            </a:r>
            <a:r>
              <a:rPr lang="en-US" altLang="ko-KR" sz="1200" b="1" dirty="0" err="1"/>
              <a:t>checkFilled</a:t>
            </a:r>
            <a:r>
              <a:rPr lang="en-US" altLang="ko-KR" sz="1200" b="1" dirty="0"/>
              <a:t>(</a:t>
            </a:r>
            <a:r>
              <a:rPr lang="en-US" altLang="ko-KR" sz="1200" b="1" dirty="0" err="1"/>
              <a:t>obj</a:t>
            </a:r>
            <a:r>
              <a:rPr lang="en-US" altLang="ko-KR" sz="1200" b="1" dirty="0"/>
              <a:t>) {</a:t>
            </a:r>
          </a:p>
          <a:p>
            <a:pPr defTabSz="180000"/>
            <a:r>
              <a:rPr lang="en-US" altLang="ko-KR" sz="1200" b="1" dirty="0"/>
              <a:t>	if(</a:t>
            </a:r>
            <a:r>
              <a:rPr lang="en-US" altLang="ko-KR" sz="1200" b="1" dirty="0" err="1"/>
              <a:t>obj.value</a:t>
            </a:r>
            <a:r>
              <a:rPr lang="en-US" altLang="ko-KR" sz="1200" b="1" dirty="0"/>
              <a:t> == "") {</a:t>
            </a:r>
            <a:r>
              <a:rPr lang="en-US" altLang="ko-KR" sz="1200" dirty="0"/>
              <a:t> // </a:t>
            </a:r>
            <a:r>
              <a:rPr lang="en-US" altLang="ko-KR" sz="1200" dirty="0" err="1"/>
              <a:t>obj</a:t>
            </a:r>
            <a:r>
              <a:rPr lang="ko-KR" altLang="en-US" sz="1200" dirty="0"/>
              <a:t>에 입력된 것이 없다면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obj.focus</a:t>
            </a:r>
            <a:r>
              <a:rPr lang="en-US" altLang="ko-KR" sz="1200" dirty="0"/>
              <a:t>(); // </a:t>
            </a:r>
            <a:r>
              <a:rPr lang="en-US" altLang="ko-KR" sz="1200" dirty="0" err="1"/>
              <a:t>obj</a:t>
            </a:r>
            <a:r>
              <a:rPr lang="ko-KR" altLang="en-US" sz="1200" dirty="0"/>
              <a:t>에 다시 포커스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dirty="0"/>
              <a:t>&lt;/script&gt;</a:t>
            </a:r>
          </a:p>
          <a:p>
            <a:pPr defTabSz="180000"/>
            <a:r>
              <a:rPr lang="en-US" altLang="ko-KR" sz="1200" dirty="0"/>
              <a:t>&lt;/head&gt;</a:t>
            </a:r>
          </a:p>
          <a:p>
            <a:pPr defTabSz="180000"/>
            <a:r>
              <a:rPr lang="en-US" altLang="ko-KR" sz="1200" dirty="0"/>
              <a:t>&lt;body </a:t>
            </a:r>
            <a:r>
              <a:rPr lang="en-US" altLang="ko-KR" sz="1200" dirty="0" err="1"/>
              <a:t>onload</a:t>
            </a:r>
            <a:r>
              <a:rPr lang="en-US" altLang="ko-KR" sz="1200" dirty="0"/>
              <a:t>="</a:t>
            </a:r>
            <a:r>
              <a:rPr lang="en-US" altLang="ko-KR" sz="1200" dirty="0" err="1"/>
              <a:t>document.getElementById</a:t>
            </a:r>
            <a:r>
              <a:rPr lang="en-US" altLang="ko-KR" sz="1200" dirty="0"/>
              <a:t>('name').focus();"&gt;</a:t>
            </a:r>
          </a:p>
          <a:p>
            <a:pPr defTabSz="180000"/>
            <a:r>
              <a:rPr lang="en-US" altLang="ko-KR" sz="1200" dirty="0"/>
              <a:t>&lt;h3&gt;</a:t>
            </a:r>
            <a:r>
              <a:rPr lang="en-US" altLang="ko-KR" sz="1200" dirty="0" err="1"/>
              <a:t>onfocus</a:t>
            </a:r>
            <a:r>
              <a:rPr lang="ko-KR" altLang="en-US" sz="1200" dirty="0"/>
              <a:t>와 </a:t>
            </a:r>
            <a:r>
              <a:rPr lang="en-US" altLang="ko-KR" sz="1200" dirty="0" err="1"/>
              <a:t>onblur</a:t>
            </a:r>
            <a:r>
              <a:rPr lang="en-US" altLang="ko-KR" sz="1200" dirty="0"/>
              <a:t>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&lt;p&gt;</a:t>
            </a:r>
            <a:r>
              <a:rPr lang="ko-KR" altLang="en-US" sz="1200" dirty="0"/>
              <a:t>이름을 입력하지 않고 다른 창으로</a:t>
            </a:r>
          </a:p>
          <a:p>
            <a:pPr defTabSz="180000"/>
            <a:r>
              <a:rPr lang="ko-KR" altLang="en-US" sz="1200" dirty="0"/>
              <a:t>이동할 수 없습니다</a:t>
            </a:r>
            <a:r>
              <a:rPr lang="en-US" altLang="ko-KR" sz="1200" dirty="0"/>
              <a:t>.&lt;/p&gt;</a:t>
            </a:r>
          </a:p>
          <a:p>
            <a:pPr defTabSz="180000"/>
            <a:r>
              <a:rPr lang="en-US" altLang="ko-KR" sz="1200" dirty="0"/>
              <a:t>&lt;form&gt;</a:t>
            </a:r>
          </a:p>
          <a:p>
            <a:pPr defTabSz="180000"/>
            <a:r>
              <a:rPr lang="ko-KR" altLang="en-US" sz="1200" dirty="0"/>
              <a:t>이름 </a:t>
            </a:r>
            <a:r>
              <a:rPr lang="en-US" altLang="ko-KR" sz="1200" dirty="0"/>
              <a:t>&lt;input type="text" id="name" </a:t>
            </a:r>
          </a:p>
          <a:p>
            <a:pPr defTabSz="180000"/>
            <a:r>
              <a:rPr lang="en-US" altLang="ko-KR" sz="1200" dirty="0"/>
              <a:t>					</a:t>
            </a:r>
            <a:r>
              <a:rPr lang="en-US" altLang="ko-KR" sz="1200" b="1" dirty="0" err="1"/>
              <a:t>onblur</a:t>
            </a:r>
            <a:r>
              <a:rPr lang="en-US" altLang="ko-KR" sz="1200" b="1" dirty="0"/>
              <a:t>="</a:t>
            </a:r>
            <a:r>
              <a:rPr lang="en-US" altLang="ko-KR" sz="1200" b="1" dirty="0" err="1"/>
              <a:t>checkFilled</a:t>
            </a:r>
            <a:r>
              <a:rPr lang="en-US" altLang="ko-KR" sz="1200" b="1" dirty="0"/>
              <a:t>(this)"</a:t>
            </a:r>
            <a:r>
              <a:rPr lang="en-US" altLang="ko-KR" sz="1200" dirty="0"/>
              <a:t>&gt;&lt;p&gt;</a:t>
            </a:r>
          </a:p>
          <a:p>
            <a:pPr defTabSz="180000"/>
            <a:r>
              <a:rPr lang="ko-KR" altLang="en-US" sz="1200" dirty="0"/>
              <a:t>학번 </a:t>
            </a:r>
            <a:r>
              <a:rPr lang="en-US" altLang="ko-KR" sz="1200" dirty="0"/>
              <a:t>&lt;input type="text"&gt;</a:t>
            </a:r>
          </a:p>
          <a:p>
            <a:pPr defTabSz="180000"/>
            <a:r>
              <a:rPr lang="en-US" altLang="ko-KR" sz="1200" dirty="0"/>
              <a:t>&lt;/form&gt;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sp>
        <p:nvSpPr>
          <p:cNvPr id="6" name="TextBox 5"/>
          <p:cNvSpPr txBox="1"/>
          <p:nvPr/>
        </p:nvSpPr>
        <p:spPr>
          <a:xfrm>
            <a:off x="9227033" y="4293097"/>
            <a:ext cx="1404156" cy="953453"/>
          </a:xfrm>
          <a:prstGeom prst="wedgeRoundRectCallout">
            <a:avLst>
              <a:gd name="adj1" fmla="val -156624"/>
              <a:gd name="adj2" fmla="val -42475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이름을 입력하지 않은 상태에서 다른 곳을 클릭하면 커서는 다른 곳으로 이동하지 않음</a:t>
            </a:r>
          </a:p>
        </p:txBody>
      </p:sp>
    </p:spTree>
    <p:extLst>
      <p:ext uri="{BB962C8B-B14F-4D97-AF65-F5344CB8AC3E}">
        <p14:creationId xmlns:p14="http://schemas.microsoft.com/office/powerpoint/2010/main" val="42914682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함수종류</a:t>
            </a:r>
            <a:endParaRPr lang="x-none" dirty="0"/>
          </a:p>
        </p:txBody>
      </p:sp>
      <p:sp>
        <p:nvSpPr>
          <p:cNvPr id="8" name="텍스트 개체 틀 8">
            <a:extLst>
              <a:ext uri="{FF2B5EF4-FFF2-40B4-BE49-F238E27FC236}">
                <a16:creationId xmlns:a16="http://schemas.microsoft.com/office/drawing/2014/main" id="{9BB3E6AF-ECE4-4ACF-8153-33D7662D880A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1631504" y="1628800"/>
            <a:ext cx="9577064" cy="1368152"/>
          </a:xfrm>
        </p:spPr>
        <p:txBody>
          <a:bodyPr>
            <a:normAutofit/>
          </a:bodyPr>
          <a:lstStyle/>
          <a:p>
            <a:pPr lvl="1"/>
            <a:r>
              <a:rPr lang="ko-KR" altLang="en-US" sz="2000" b="1" dirty="0">
                <a:solidFill>
                  <a:srgbClr val="000000"/>
                </a:solidFill>
                <a:latin typeface="+mn-ea"/>
                <a:ea typeface="+mn-ea"/>
              </a:rPr>
              <a:t>선언함수 </a:t>
            </a:r>
            <a:endParaRPr lang="en-US" altLang="ko-KR" sz="2000" b="1" dirty="0">
              <a:solidFill>
                <a:srgbClr val="000000"/>
              </a:solidFill>
              <a:latin typeface="+mn-ea"/>
              <a:ea typeface="+mn-ea"/>
            </a:endParaRPr>
          </a:p>
          <a:p>
            <a:pPr marL="685800" lvl="2" indent="0">
              <a:buNone/>
            </a:pPr>
            <a:endParaRPr lang="en-US" altLang="ko-KR" sz="400" b="0" i="1" dirty="0">
              <a:solidFill>
                <a:srgbClr val="B18EB1"/>
              </a:solidFill>
              <a:effectLst/>
              <a:latin typeface="verdana" panose="020B0604030504040204" pitchFamily="34" charset="0"/>
            </a:endParaRPr>
          </a:p>
          <a:p>
            <a:pPr marL="685800" lvl="2" indent="0">
              <a:buNone/>
            </a:pPr>
            <a:r>
              <a:rPr lang="en-US" altLang="ko-KR" sz="2000" b="0" i="0" dirty="0">
                <a:effectLst/>
                <a:latin typeface="verdana" panose="020B0604030504040204" pitchFamily="34" charset="0"/>
              </a:rPr>
              <a:t>function</a:t>
            </a:r>
            <a:r>
              <a:rPr lang="ko-KR" altLang="en-US" sz="2000" b="0" i="0" dirty="0">
                <a:effectLst/>
                <a:latin typeface="verdana" panose="020B0604030504040204" pitchFamily="34" charset="0"/>
              </a:rPr>
              <a:t> </a:t>
            </a:r>
            <a:r>
              <a:rPr lang="ko-KR" altLang="en-US" sz="2000" b="0" i="0" dirty="0" err="1">
                <a:effectLst/>
                <a:latin typeface="verdana" panose="020B0604030504040204" pitchFamily="34" charset="0"/>
              </a:rPr>
              <a:t>함수명</a:t>
            </a:r>
            <a:r>
              <a:rPr lang="en-US" altLang="ko-KR" sz="2000" b="0" i="0" dirty="0">
                <a:effectLst/>
                <a:latin typeface="verdana" panose="020B0604030504040204" pitchFamily="34" charset="0"/>
              </a:rPr>
              <a:t>(</a:t>
            </a:r>
            <a:r>
              <a:rPr lang="ko-KR" altLang="en-US" sz="2000" b="0" i="0" dirty="0">
                <a:effectLst/>
                <a:latin typeface="verdana" panose="020B0604030504040204" pitchFamily="34" charset="0"/>
              </a:rPr>
              <a:t>매개변수</a:t>
            </a:r>
            <a:r>
              <a:rPr lang="en-US" altLang="ko-KR" sz="2000" b="0" i="0" dirty="0">
                <a:effectLst/>
                <a:latin typeface="verdana" panose="020B0604030504040204" pitchFamily="34" charset="0"/>
              </a:rPr>
              <a:t>, </a:t>
            </a:r>
            <a:r>
              <a:rPr lang="ko-KR" altLang="en-US" sz="2000" b="0" i="0" dirty="0">
                <a:effectLst/>
                <a:latin typeface="verdana" panose="020B0604030504040204" pitchFamily="34" charset="0"/>
              </a:rPr>
              <a:t>매개변수 </a:t>
            </a:r>
            <a:r>
              <a:rPr lang="en-US" altLang="ko-KR" sz="2000" b="0" i="0" dirty="0">
                <a:effectLst/>
                <a:latin typeface="verdana" panose="020B0604030504040204" pitchFamily="34" charset="0"/>
              </a:rPr>
              <a:t>...) { </a:t>
            </a:r>
            <a:r>
              <a:rPr lang="en-US" altLang="ko-KR" sz="2000" b="0" i="1" dirty="0">
                <a:effectLst/>
                <a:latin typeface="verdana" panose="020B0604030504040204" pitchFamily="34" charset="0"/>
              </a:rPr>
              <a:t>//</a:t>
            </a:r>
            <a:r>
              <a:rPr lang="ko-KR" altLang="en-US" sz="2000" b="0" i="1" dirty="0">
                <a:effectLst/>
                <a:latin typeface="verdana" panose="020B0604030504040204" pitchFamily="34" charset="0"/>
              </a:rPr>
              <a:t>기능 정의</a:t>
            </a:r>
            <a:r>
              <a:rPr lang="ko-KR" altLang="en-US" sz="2000" b="0" i="0" dirty="0">
                <a:effectLst/>
                <a:latin typeface="verdana" panose="020B0604030504040204" pitchFamily="34" charset="0"/>
              </a:rPr>
              <a:t> </a:t>
            </a:r>
            <a:endParaRPr lang="en-US" altLang="ko-KR" sz="2000" b="0" i="0" dirty="0">
              <a:effectLst/>
              <a:latin typeface="verdana" panose="020B0604030504040204" pitchFamily="34" charset="0"/>
            </a:endParaRPr>
          </a:p>
          <a:p>
            <a:pPr marL="685800" lvl="2" indent="0">
              <a:buNone/>
            </a:pPr>
            <a:r>
              <a:rPr lang="en-US" altLang="ko-KR" sz="2000" b="0" i="0" dirty="0">
                <a:effectLst/>
                <a:latin typeface="verdana" panose="020B0604030504040204" pitchFamily="34" charset="0"/>
              </a:rPr>
              <a:t>return</a:t>
            </a:r>
            <a:r>
              <a:rPr lang="ko-KR" altLang="en-US" sz="2000" b="0" i="0" dirty="0">
                <a:effectLst/>
                <a:latin typeface="verdana" panose="020B0604030504040204" pitchFamily="34" charset="0"/>
              </a:rPr>
              <a:t> 반환 할 데이터</a:t>
            </a:r>
            <a:r>
              <a:rPr lang="en-US" altLang="ko-KR" sz="2000" b="0" i="0" dirty="0">
                <a:effectLst/>
                <a:latin typeface="verdana" panose="020B0604030504040204" pitchFamily="34" charset="0"/>
              </a:rPr>
              <a:t>; }</a:t>
            </a:r>
            <a:endParaRPr lang="en-US" altLang="ko-KR" sz="2000" dirty="0">
              <a:latin typeface="+mn-ea"/>
              <a:ea typeface="+mn-ea"/>
            </a:endParaRPr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30C2FF5A-55B8-41E8-BF07-4986D3AEBCE3}"/>
              </a:ext>
            </a:extLst>
          </p:cNvPr>
          <p:cNvSpPr txBox="1">
            <a:spLocks/>
          </p:cNvSpPr>
          <p:nvPr/>
        </p:nvSpPr>
        <p:spPr>
          <a:xfrm>
            <a:off x="1631504" y="3717032"/>
            <a:ext cx="10225136" cy="1368153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1" hangingPunct="1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>
                <a:schemeClr val="accent2"/>
              </a:buClr>
              <a:buSzPct val="60000"/>
              <a:buFont typeface="Wingdings"/>
              <a:buChar char=""/>
              <a:defRPr kumimoji="0" lang="ko-KR" altLang="en-US" sz="20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ct val="70000"/>
              <a:buFont typeface="Wingdings 2"/>
              <a:buChar char=""/>
              <a:defRPr kumimoji="0" lang="ko-KR" altLang="en-US" sz="1800" kern="1200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2pPr>
            <a:lvl3pPr marL="914400" indent="-228600" algn="l" rtl="0" eaLnBrk="1" latinLnBrk="1" hangingPunct="1">
              <a:lnSpc>
                <a:spcPct val="100000"/>
              </a:lnSpc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lang="ko-KR" altLang="en-US" sz="1600" kern="1200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3pPr>
            <a:lvl4pPr marL="1371600" indent="-228600" algn="l" rtl="0" eaLnBrk="1" latinLnBrk="1" hangingPunct="1">
              <a:spcBef>
                <a:spcPts val="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lang="ko-KR" altLang="en-US" sz="1600" kern="1200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4pPr>
            <a:lvl5pPr marL="1828800" indent="-228600" algn="l" rtl="0" eaLnBrk="1" latinLnBrk="1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1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1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ko-KR" altLang="en-US" sz="2000" b="1" dirty="0">
                <a:solidFill>
                  <a:srgbClr val="000000"/>
                </a:solidFill>
                <a:latin typeface="+mn-ea"/>
                <a:ea typeface="+mn-ea"/>
              </a:rPr>
              <a:t>익명함수 </a:t>
            </a:r>
          </a:p>
          <a:p>
            <a:pPr marL="685800" lvl="2" indent="0">
              <a:buFont typeface="Wingdings"/>
              <a:buNone/>
            </a:pPr>
            <a:endParaRPr lang="ko-KR" altLang="en-US" sz="400" i="1" dirty="0">
              <a:solidFill>
                <a:srgbClr val="B18EB1"/>
              </a:solidFill>
              <a:latin typeface="verdana" panose="020B0604030504040204" pitchFamily="34" charset="0"/>
            </a:endParaRPr>
          </a:p>
          <a:p>
            <a:pPr marL="685800" lvl="2" indent="0">
              <a:buFont typeface="Wingdings"/>
              <a:buNone/>
            </a:pPr>
            <a:r>
              <a:rPr lang="en-US" altLang="ko-KR" sz="2000" dirty="0">
                <a:latin typeface="verdana" panose="020B0604030504040204" pitchFamily="34" charset="0"/>
              </a:rPr>
              <a:t>let </a:t>
            </a:r>
            <a:r>
              <a:rPr lang="ko-KR" altLang="en-US" sz="2000" dirty="0" err="1">
                <a:latin typeface="verdana" panose="020B0604030504040204" pitchFamily="34" charset="0"/>
              </a:rPr>
              <a:t>함수명</a:t>
            </a:r>
            <a:r>
              <a:rPr lang="ko-KR" altLang="en-US" sz="2000" dirty="0">
                <a:latin typeface="verdana" panose="020B0604030504040204" pitchFamily="34" charset="0"/>
              </a:rPr>
              <a:t> </a:t>
            </a:r>
            <a:r>
              <a:rPr lang="en-US" altLang="ko-KR" sz="2000" dirty="0">
                <a:latin typeface="verdana" panose="020B0604030504040204" pitchFamily="34" charset="0"/>
              </a:rPr>
              <a:t>= function(</a:t>
            </a:r>
            <a:r>
              <a:rPr lang="ko-KR" altLang="en-US" sz="2000" dirty="0">
                <a:latin typeface="verdana" panose="020B0604030504040204" pitchFamily="34" charset="0"/>
              </a:rPr>
              <a:t>매개변수</a:t>
            </a:r>
            <a:r>
              <a:rPr lang="en-US" altLang="ko-KR" sz="2000" dirty="0">
                <a:latin typeface="verdana" panose="020B0604030504040204" pitchFamily="34" charset="0"/>
              </a:rPr>
              <a:t>, </a:t>
            </a:r>
            <a:r>
              <a:rPr lang="ko-KR" altLang="en-US" sz="2000" dirty="0">
                <a:latin typeface="verdana" panose="020B0604030504040204" pitchFamily="34" charset="0"/>
              </a:rPr>
              <a:t>매개변수 </a:t>
            </a:r>
            <a:r>
              <a:rPr lang="en-US" altLang="ko-KR" sz="2000" dirty="0">
                <a:latin typeface="verdana" panose="020B0604030504040204" pitchFamily="34" charset="0"/>
              </a:rPr>
              <a:t>...){ //</a:t>
            </a:r>
            <a:r>
              <a:rPr lang="ko-KR" altLang="en-US" sz="2000" dirty="0">
                <a:latin typeface="verdana" panose="020B0604030504040204" pitchFamily="34" charset="0"/>
              </a:rPr>
              <a:t>기능 정의</a:t>
            </a:r>
          </a:p>
          <a:p>
            <a:pPr marL="685800" lvl="2" indent="0">
              <a:buFont typeface="Wingdings"/>
              <a:buNone/>
            </a:pPr>
            <a:r>
              <a:rPr lang="ko-KR" altLang="en-US" sz="2000" dirty="0">
                <a:latin typeface="verdana" panose="020B0604030504040204" pitchFamily="34" charset="0"/>
              </a:rPr>
              <a:t> </a:t>
            </a:r>
            <a:r>
              <a:rPr lang="en-US" altLang="ko-KR" sz="2000" dirty="0">
                <a:latin typeface="verdana" panose="020B0604030504040204" pitchFamily="34" charset="0"/>
              </a:rPr>
              <a:t>return </a:t>
            </a:r>
            <a:r>
              <a:rPr lang="ko-KR" altLang="en-US" sz="2000" dirty="0">
                <a:latin typeface="verdana" panose="020B0604030504040204" pitchFamily="34" charset="0"/>
              </a:rPr>
              <a:t>반환 할 데이터</a:t>
            </a:r>
            <a:r>
              <a:rPr lang="en-US" altLang="ko-KR" sz="2000" dirty="0">
                <a:latin typeface="verdana" panose="020B0604030504040204" pitchFamily="34" charset="0"/>
              </a:rPr>
              <a:t>; }</a:t>
            </a:r>
            <a:endParaRPr lang="ko-KR" altLang="en-US" sz="20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1434666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라디오버튼과 체크박스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0"/>
            <a:r>
              <a:rPr lang="ko-KR" altLang="en-US" dirty="0"/>
              <a:t>라디오버튼 객체</a:t>
            </a:r>
            <a:endParaRPr lang="en-US" altLang="ko-KR" dirty="0"/>
          </a:p>
          <a:p>
            <a:pPr lvl="1"/>
            <a:r>
              <a:rPr lang="en-US" altLang="ko-KR" dirty="0"/>
              <a:t>&lt;input type="radio"&gt;</a:t>
            </a:r>
            <a:r>
              <a:rPr lang="ko-KR" altLang="en-US" dirty="0"/>
              <a:t>로 만들어진 라디오 버튼 </a:t>
            </a:r>
            <a:r>
              <a:rPr lang="en-US" altLang="ko-KR" dirty="0"/>
              <a:t>DOM </a:t>
            </a:r>
            <a:r>
              <a:rPr lang="ko-KR" altLang="en-US" dirty="0"/>
              <a:t>객체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sz="3200" dirty="0"/>
          </a:p>
          <a:p>
            <a:pPr lvl="1"/>
            <a:r>
              <a:rPr lang="ko-KR" altLang="en-US" dirty="0"/>
              <a:t>라디오 버튼 객체들 알아내기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/>
              <a:t>체크박스 객체</a:t>
            </a:r>
            <a:endParaRPr lang="en-US" altLang="ko-KR" dirty="0"/>
          </a:p>
          <a:p>
            <a:pPr lvl="1"/>
            <a:r>
              <a:rPr lang="en-US" altLang="ko-KR" dirty="0"/>
              <a:t>&lt;input type="checkbox"&gt;</a:t>
            </a:r>
            <a:r>
              <a:rPr lang="ko-KR" altLang="en-US" dirty="0"/>
              <a:t>로 만들어진 체크박스 </a:t>
            </a:r>
            <a:r>
              <a:rPr lang="en-US" altLang="ko-KR" dirty="0"/>
              <a:t>DOM </a:t>
            </a:r>
            <a:r>
              <a:rPr lang="ko-KR" altLang="en-US" dirty="0"/>
              <a:t>객체</a:t>
            </a:r>
          </a:p>
          <a:p>
            <a:endParaRPr lang="ko-KR" altLang="en-US" dirty="0"/>
          </a:p>
          <a:p>
            <a:pPr lvl="1"/>
            <a:endParaRPr lang="ko-KR" altLang="en-US" dirty="0"/>
          </a:p>
          <a:p>
            <a:pPr lvl="1"/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-8725" y="1036860"/>
            <a:ext cx="533400" cy="244476"/>
          </a:xfrm>
          <a:prstGeom prst="rect">
            <a:avLst/>
          </a:prstGeom>
        </p:spPr>
        <p:txBody>
          <a:bodyPr vert="horz" anchor="ctr" anchorCtr="0">
            <a:normAutofit fontScale="85000" lnSpcReduction="20000"/>
          </a:bodyPr>
          <a:lstStyle>
            <a:defPPr>
              <a:defRPr lang="ko-KR"/>
            </a:defPPr>
            <a:lvl1pPr marL="0" algn="ctr" defTabSz="914400" rtl="0" eaLnBrk="1" latinLnBrk="0" hangingPunct="1">
              <a:defRPr kumimoji="0" sz="1400" b="1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1870596-DAFA-46D2-82A7-2B6B5F8E0EA4}" type="slidenum">
              <a:rPr lang="ko-KR" altLang="en-US" smtClean="0"/>
              <a:pPr/>
              <a:t>60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2495600" y="1846751"/>
            <a:ext cx="5319838" cy="116955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&lt;form&gt;</a:t>
            </a: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	&lt;input type="radio" name="city" value="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seoul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"&gt;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서울</a:t>
            </a:r>
          </a:p>
          <a:p>
            <a:pPr marL="190500" defTabSz="180000" fontAlgn="base" latinLnBrk="0"/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&lt;input type="radio" name="city" value="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busan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"&gt;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부산</a:t>
            </a:r>
          </a:p>
          <a:p>
            <a:pPr marL="190500" defTabSz="180000" fontAlgn="base" latinLnBrk="0"/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&lt;input type="radio" name="city" value="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chunchen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"&gt;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춘천</a:t>
            </a: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&lt;/form&gt;</a:t>
            </a:r>
          </a:p>
        </p:txBody>
      </p:sp>
      <p:sp>
        <p:nvSpPr>
          <p:cNvPr id="11" name="Rectangle 2"/>
          <p:cNvSpPr>
            <a:spLocks noChangeArrowheads="1"/>
          </p:cNvSpPr>
          <p:nvPr/>
        </p:nvSpPr>
        <p:spPr bwMode="auto">
          <a:xfrm>
            <a:off x="1451642" y="13541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073" name="_x210418032" descr="EMB000019b0075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6200" y="2636912"/>
            <a:ext cx="2046334" cy="379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2567608" y="3882325"/>
            <a:ext cx="6739447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let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kcity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=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document.getElementsByName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("city");  //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kcity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[0],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</a:rPr>
              <a:t>kcity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[1],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</a:rPr>
              <a:t>kcity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[2]</a:t>
            </a:r>
            <a:endParaRPr lang="en-US" altLang="ko-KR" sz="1400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16838883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B20E693D-05F3-4B06-ADAB-C0937793F6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2184" y="3717032"/>
            <a:ext cx="2805592" cy="154103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E6FDD2F-7DC7-42EA-8C52-EEF489F5B6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1906" y="1527182"/>
            <a:ext cx="2884563" cy="2010626"/>
          </a:xfrm>
          <a:prstGeom prst="rect">
            <a:avLst/>
          </a:prstGeom>
          <a:ln w="6350">
            <a:solidFill>
              <a:srgbClr val="2379BF"/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/>
              <a:t>9-17 </a:t>
            </a:r>
            <a:r>
              <a:rPr lang="ko-KR" altLang="en-US" dirty="0"/>
              <a:t>선택된 라디오버튼 알아내기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62500" lnSpcReduction="20000"/>
          </a:bodyPr>
          <a:lstStyle/>
          <a:p>
            <a:fld id="{01870596-DAFA-46D2-82A7-2B6B5F8E0EA4}" type="slidenum">
              <a:rPr lang="ko-KR" altLang="en-US" smtClean="0"/>
              <a:t>61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2193541" y="868485"/>
            <a:ext cx="5400601" cy="544764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&lt;head&gt;&lt;meta charset="</a:t>
            </a:r>
            <a:r>
              <a:rPr lang="en-US" altLang="ko-KR" sz="1200" dirty="0" err="1"/>
              <a:t>utf</a:t>
            </a:r>
            <a:r>
              <a:rPr lang="en-US" altLang="ko-KR" sz="1200" dirty="0"/>
              <a:t>-8"&gt;</a:t>
            </a:r>
          </a:p>
          <a:p>
            <a:pPr defTabSz="180000"/>
            <a:r>
              <a:rPr lang="en-US" altLang="ko-KR" sz="1200" dirty="0"/>
              <a:t>&lt;title&gt;</a:t>
            </a:r>
            <a:r>
              <a:rPr lang="ko-KR" altLang="en-US" sz="1200" dirty="0"/>
              <a:t>선택된 라디오버튼 알아내기</a:t>
            </a:r>
            <a:r>
              <a:rPr lang="en-US" altLang="ko-KR" sz="1200" dirty="0"/>
              <a:t>&lt;/title&gt;</a:t>
            </a:r>
          </a:p>
          <a:p>
            <a:pPr defTabSz="180000"/>
            <a:r>
              <a:rPr lang="en-US" altLang="ko-KR" sz="1200" dirty="0"/>
              <a:t>&lt;script&gt;</a:t>
            </a:r>
          </a:p>
          <a:p>
            <a:pPr defTabSz="180000"/>
            <a:r>
              <a:rPr lang="en-US" altLang="ko-KR" sz="1200" b="1" dirty="0"/>
              <a:t>function </a:t>
            </a:r>
            <a:r>
              <a:rPr lang="en-US" altLang="ko-KR" sz="1200" b="1" dirty="0" err="1"/>
              <a:t>findChecked</a:t>
            </a:r>
            <a:r>
              <a:rPr lang="en-US" altLang="ko-KR" sz="1200" b="1" dirty="0"/>
              <a:t>() {</a:t>
            </a:r>
          </a:p>
          <a:p>
            <a:pPr defTabSz="180000"/>
            <a:r>
              <a:rPr lang="en-US" altLang="ko-KR" sz="1200" b="1" dirty="0"/>
              <a:t>	let found = null;</a:t>
            </a:r>
          </a:p>
          <a:p>
            <a:pPr defTabSz="180000"/>
            <a:r>
              <a:rPr lang="en-US" altLang="ko-KR" sz="1200" b="1" dirty="0"/>
              <a:t>	let </a:t>
            </a:r>
            <a:r>
              <a:rPr lang="en-US" altLang="ko-KR" sz="1200" b="1" dirty="0" err="1"/>
              <a:t>kcity</a:t>
            </a:r>
            <a:r>
              <a:rPr lang="en-US" altLang="ko-KR" sz="1200" b="1" dirty="0"/>
              <a:t> = </a:t>
            </a:r>
            <a:r>
              <a:rPr lang="en-US" altLang="ko-KR" sz="1200" b="1" dirty="0" err="1"/>
              <a:t>document.getElementsByName</a:t>
            </a:r>
            <a:r>
              <a:rPr lang="en-US" altLang="ko-KR" sz="1200" b="1" dirty="0"/>
              <a:t>("city");</a:t>
            </a:r>
          </a:p>
          <a:p>
            <a:pPr defTabSz="180000"/>
            <a:r>
              <a:rPr lang="en-US" altLang="ko-KR" sz="1200" b="1" dirty="0"/>
              <a:t>	for(let </a:t>
            </a:r>
            <a:r>
              <a:rPr lang="en-US" altLang="ko-KR" sz="1200" b="1" dirty="0" err="1"/>
              <a:t>i</a:t>
            </a:r>
            <a:r>
              <a:rPr lang="en-US" altLang="ko-KR" sz="1200" b="1" dirty="0"/>
              <a:t>=0; </a:t>
            </a:r>
            <a:r>
              <a:rPr lang="en-US" altLang="ko-KR" sz="1200" b="1" dirty="0" err="1"/>
              <a:t>i</a:t>
            </a:r>
            <a:r>
              <a:rPr lang="en-US" altLang="ko-KR" sz="1200" b="1" dirty="0"/>
              <a:t>&lt;</a:t>
            </a:r>
            <a:r>
              <a:rPr lang="en-US" altLang="ko-KR" sz="1200" b="1" dirty="0" err="1"/>
              <a:t>kcity.length</a:t>
            </a:r>
            <a:r>
              <a:rPr lang="en-US" altLang="ko-KR" sz="1200" b="1" dirty="0"/>
              <a:t>; </a:t>
            </a:r>
            <a:r>
              <a:rPr lang="en-US" altLang="ko-KR" sz="1200" b="1" dirty="0" err="1"/>
              <a:t>i</a:t>
            </a:r>
            <a:r>
              <a:rPr lang="en-US" altLang="ko-KR" sz="1200" b="1" dirty="0"/>
              <a:t>++) {</a:t>
            </a:r>
          </a:p>
          <a:p>
            <a:pPr defTabSz="180000"/>
            <a:r>
              <a:rPr lang="en-US" altLang="ko-KR" sz="1200" b="1" dirty="0"/>
              <a:t>		if(</a:t>
            </a:r>
            <a:r>
              <a:rPr lang="en-US" altLang="ko-KR" sz="1200" b="1" dirty="0" err="1"/>
              <a:t>kcity</a:t>
            </a:r>
            <a:r>
              <a:rPr lang="en-US" altLang="ko-KR" sz="1200" b="1" dirty="0"/>
              <a:t>[</a:t>
            </a:r>
            <a:r>
              <a:rPr lang="en-US" altLang="ko-KR" sz="1200" b="1" dirty="0" err="1"/>
              <a:t>i</a:t>
            </a:r>
            <a:r>
              <a:rPr lang="en-US" altLang="ko-KR" sz="1200" b="1" dirty="0"/>
              <a:t>].checked == true) </a:t>
            </a:r>
          </a:p>
          <a:p>
            <a:pPr defTabSz="180000"/>
            <a:r>
              <a:rPr lang="en-US" altLang="ko-KR" sz="1200" b="1" dirty="0"/>
              <a:t>			found = </a:t>
            </a:r>
            <a:r>
              <a:rPr lang="en-US" altLang="ko-KR" sz="1200" b="1" dirty="0" err="1"/>
              <a:t>kcity</a:t>
            </a:r>
            <a:r>
              <a:rPr lang="en-US" altLang="ko-KR" sz="1200" b="1" dirty="0"/>
              <a:t>[</a:t>
            </a:r>
            <a:r>
              <a:rPr lang="en-US" altLang="ko-KR" sz="1200" b="1" dirty="0" err="1"/>
              <a:t>i</a:t>
            </a:r>
            <a:r>
              <a:rPr lang="en-US" altLang="ko-KR" sz="1200" b="1" dirty="0"/>
              <a:t>];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b="1" dirty="0"/>
              <a:t>	if(found != null) </a:t>
            </a:r>
          </a:p>
          <a:p>
            <a:pPr defTabSz="180000"/>
            <a:r>
              <a:rPr lang="en-US" altLang="ko-KR" sz="1200" b="1" dirty="0"/>
              <a:t>		alert(</a:t>
            </a:r>
            <a:r>
              <a:rPr lang="en-US" altLang="ko-KR" sz="1200" b="1" dirty="0" err="1"/>
              <a:t>found.value</a:t>
            </a:r>
            <a:r>
              <a:rPr lang="en-US" altLang="ko-KR" sz="1200" b="1" dirty="0"/>
              <a:t> + "</a:t>
            </a:r>
            <a:r>
              <a:rPr lang="ko-KR" altLang="en-US" sz="1200" b="1" dirty="0"/>
              <a:t>이 선택되었음</a:t>
            </a:r>
            <a:r>
              <a:rPr lang="en-US" altLang="ko-KR" sz="1200" b="1" dirty="0"/>
              <a:t>");</a:t>
            </a:r>
          </a:p>
          <a:p>
            <a:pPr defTabSz="180000"/>
            <a:r>
              <a:rPr lang="en-US" altLang="ko-KR" sz="1200" b="1" dirty="0"/>
              <a:t>	else</a:t>
            </a:r>
            <a:r>
              <a:rPr lang="ko-KR" altLang="en-US" sz="1200" b="1" dirty="0"/>
              <a:t> </a:t>
            </a:r>
            <a:endParaRPr lang="en-US" altLang="ko-KR" sz="1200" b="1" dirty="0"/>
          </a:p>
          <a:p>
            <a:pPr defTabSz="180000"/>
            <a:r>
              <a:rPr lang="en-US" altLang="ko-KR" sz="1200" b="1" dirty="0"/>
              <a:t>		alert("</a:t>
            </a:r>
            <a:r>
              <a:rPr lang="ko-KR" altLang="en-US" sz="1200" b="1" dirty="0"/>
              <a:t>선택된 것이 없음</a:t>
            </a:r>
            <a:r>
              <a:rPr lang="en-US" altLang="ko-KR" sz="1200" b="1" dirty="0"/>
              <a:t>");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dirty="0"/>
              <a:t>&lt;/script&gt;</a:t>
            </a:r>
          </a:p>
          <a:p>
            <a:pPr defTabSz="180000"/>
            <a:r>
              <a:rPr lang="en-US" altLang="ko-KR" sz="1200" dirty="0"/>
              <a:t>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</a:t>
            </a:r>
            <a:r>
              <a:rPr lang="ko-KR" altLang="en-US" sz="1200" dirty="0"/>
              <a:t>버튼을 클릭하면 선택된 라디오 버튼의 </a:t>
            </a:r>
            <a:r>
              <a:rPr lang="en-US" altLang="ko-KR" sz="1200" dirty="0"/>
              <a:t>value</a:t>
            </a:r>
            <a:r>
              <a:rPr lang="ko-KR" altLang="en-US" sz="1200" dirty="0"/>
              <a:t>를 출력합니다</a:t>
            </a:r>
            <a:r>
              <a:rPr lang="en-US" altLang="ko-KR" sz="1200" dirty="0"/>
              <a:t>.&lt;/h3&gt;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&lt;form&gt;</a:t>
            </a:r>
          </a:p>
          <a:p>
            <a:pPr defTabSz="180000"/>
            <a:r>
              <a:rPr lang="en-US" altLang="ko-KR" sz="1200" dirty="0"/>
              <a:t>	&lt;input type="radio" </a:t>
            </a:r>
            <a:r>
              <a:rPr lang="en-US" altLang="ko-KR" sz="1200" b="1" dirty="0"/>
              <a:t>name="city"</a:t>
            </a:r>
            <a:r>
              <a:rPr lang="en-US" altLang="ko-KR" sz="1200" dirty="0"/>
              <a:t> value="</a:t>
            </a:r>
            <a:r>
              <a:rPr lang="en-US" altLang="ko-KR" sz="1200" dirty="0" err="1"/>
              <a:t>seoul</a:t>
            </a:r>
            <a:r>
              <a:rPr lang="en-US" altLang="ko-KR" sz="1200" dirty="0"/>
              <a:t>" checked&gt;</a:t>
            </a:r>
            <a:r>
              <a:rPr lang="ko-KR" altLang="en-US" sz="1200" dirty="0"/>
              <a:t>서울</a:t>
            </a:r>
          </a:p>
          <a:p>
            <a:pPr defTabSz="180000"/>
            <a:r>
              <a:rPr lang="en-US" altLang="ko-KR" sz="1200" dirty="0"/>
              <a:t>	&lt;input type="radio" </a:t>
            </a:r>
            <a:r>
              <a:rPr lang="en-US" altLang="ko-KR" sz="1200" b="1" dirty="0"/>
              <a:t>name="city"</a:t>
            </a:r>
            <a:r>
              <a:rPr lang="en-US" altLang="ko-KR" sz="1200" dirty="0"/>
              <a:t> value="</a:t>
            </a:r>
            <a:r>
              <a:rPr lang="en-US" altLang="ko-KR" sz="1200" dirty="0" err="1"/>
              <a:t>busan</a:t>
            </a:r>
            <a:r>
              <a:rPr lang="en-US" altLang="ko-KR" sz="1200" dirty="0"/>
              <a:t>"&gt;</a:t>
            </a:r>
            <a:r>
              <a:rPr lang="ko-KR" altLang="en-US" sz="1200" dirty="0"/>
              <a:t>부산</a:t>
            </a:r>
          </a:p>
          <a:p>
            <a:pPr defTabSz="180000"/>
            <a:r>
              <a:rPr lang="en-US" altLang="ko-KR" sz="1200" dirty="0"/>
              <a:t>	&lt;input type="radio" </a:t>
            </a:r>
            <a:r>
              <a:rPr lang="en-US" altLang="ko-KR" sz="1200" b="1" dirty="0"/>
              <a:t>name="city"</a:t>
            </a:r>
            <a:r>
              <a:rPr lang="en-US" altLang="ko-KR" sz="1200" dirty="0"/>
              <a:t> value="</a:t>
            </a:r>
            <a:r>
              <a:rPr lang="en-US" altLang="ko-KR" sz="1200" dirty="0" err="1"/>
              <a:t>chunchen</a:t>
            </a:r>
            <a:r>
              <a:rPr lang="en-US" altLang="ko-KR" sz="1200" dirty="0"/>
              <a:t>"&gt;</a:t>
            </a:r>
            <a:r>
              <a:rPr lang="ko-KR" altLang="en-US" sz="1200" dirty="0"/>
              <a:t>춘천</a:t>
            </a:r>
          </a:p>
          <a:p>
            <a:pPr defTabSz="180000"/>
            <a:r>
              <a:rPr lang="en-US" altLang="ko-KR" sz="1200" dirty="0"/>
              <a:t>	&lt;input type="button" value="find checked" </a:t>
            </a:r>
            <a:r>
              <a:rPr lang="en-US" altLang="ko-KR" sz="1200" dirty="0" err="1"/>
              <a:t>onclick</a:t>
            </a:r>
            <a:r>
              <a:rPr lang="en-US" altLang="ko-KR" sz="1200" dirty="0"/>
              <a:t>="</a:t>
            </a:r>
            <a:r>
              <a:rPr lang="en-US" altLang="ko-KR" sz="1200" dirty="0" err="1"/>
              <a:t>findChecked</a:t>
            </a:r>
            <a:r>
              <a:rPr lang="en-US" altLang="ko-KR" sz="1200" dirty="0"/>
              <a:t>()"&gt;</a:t>
            </a:r>
          </a:p>
          <a:p>
            <a:pPr defTabSz="180000"/>
            <a:r>
              <a:rPr lang="en-US" altLang="ko-KR" sz="1200" dirty="0"/>
              <a:t>&lt;/form&gt;</a:t>
            </a:r>
          </a:p>
          <a:p>
            <a:pPr defTabSz="180000"/>
            <a:r>
              <a:rPr lang="en-US" altLang="ko-KR" sz="1200" dirty="0"/>
              <a:t>&lt;/body&gt;&lt;/html&gt;</a:t>
            </a:r>
            <a:endParaRPr lang="ko-KR" altLang="en-US" sz="1200" dirty="0"/>
          </a:p>
        </p:txBody>
      </p:sp>
      <p:sp>
        <p:nvSpPr>
          <p:cNvPr id="9" name="타원 8"/>
          <p:cNvSpPr/>
          <p:nvPr/>
        </p:nvSpPr>
        <p:spPr>
          <a:xfrm>
            <a:off x="9451307" y="3032676"/>
            <a:ext cx="1012136" cy="415601"/>
          </a:xfrm>
          <a:prstGeom prst="ellipse">
            <a:avLst/>
          </a:prstGeom>
          <a:noFill/>
          <a:ln w="9525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716552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/>
              <a:t>9–18 </a:t>
            </a:r>
            <a:r>
              <a:rPr lang="ko-KR" altLang="en-US" dirty="0"/>
              <a:t>체크박스로 선택한 물품 계산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62500" lnSpcReduction="20000"/>
          </a:bodyPr>
          <a:lstStyle/>
          <a:p>
            <a:fld id="{01870596-DAFA-46D2-82A7-2B6B5F8E0EA4}" type="slidenum">
              <a:rPr lang="ko-KR" altLang="en-US" smtClean="0"/>
              <a:t>62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2560267" y="880441"/>
            <a:ext cx="4752528" cy="544764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&lt;head&gt;&lt;meta charset="</a:t>
            </a:r>
            <a:r>
              <a:rPr lang="en-US" altLang="ko-KR" sz="1200" dirty="0" err="1"/>
              <a:t>utf</a:t>
            </a:r>
            <a:r>
              <a:rPr lang="en-US" altLang="ko-KR" sz="1200" dirty="0"/>
              <a:t>-8"&gt;</a:t>
            </a:r>
          </a:p>
          <a:p>
            <a:pPr defTabSz="180000"/>
            <a:r>
              <a:rPr lang="en-US" altLang="ko-KR" sz="1200" dirty="0"/>
              <a:t>&lt;title&gt;</a:t>
            </a:r>
            <a:r>
              <a:rPr lang="ko-KR" altLang="en-US" sz="1200" dirty="0"/>
              <a:t>선택된 물품 계산하기</a:t>
            </a:r>
            <a:r>
              <a:rPr lang="en-US" altLang="ko-KR" sz="1200" dirty="0"/>
              <a:t>&lt;/title&gt;</a:t>
            </a:r>
          </a:p>
          <a:p>
            <a:pPr defTabSz="180000"/>
            <a:r>
              <a:rPr lang="en-US" altLang="ko-KR" sz="1200" dirty="0"/>
              <a:t>&lt;script&gt;</a:t>
            </a:r>
          </a:p>
          <a:p>
            <a:pPr defTabSz="180000"/>
            <a:r>
              <a:rPr lang="en-US" altLang="ko-KR" sz="1200" dirty="0"/>
              <a:t>let sum=0;</a:t>
            </a:r>
          </a:p>
          <a:p>
            <a:pPr defTabSz="180000"/>
            <a:r>
              <a:rPr lang="en-US" altLang="ko-KR" sz="1200" b="1" dirty="0"/>
              <a:t>function </a:t>
            </a:r>
            <a:r>
              <a:rPr lang="en-US" altLang="ko-KR" sz="1200" b="1" dirty="0" err="1"/>
              <a:t>calc</a:t>
            </a:r>
            <a:r>
              <a:rPr lang="en-US" altLang="ko-KR" sz="1200" b="1" dirty="0"/>
              <a:t>(</a:t>
            </a:r>
            <a:r>
              <a:rPr lang="en-US" altLang="ko-KR" sz="1200" b="1" dirty="0" err="1"/>
              <a:t>cBox</a:t>
            </a:r>
            <a:r>
              <a:rPr lang="en-US" altLang="ko-KR" sz="1200" b="1" dirty="0"/>
              <a:t>)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/>
              <a:t>	if(</a:t>
            </a:r>
            <a:r>
              <a:rPr lang="en-US" altLang="ko-KR" sz="1200" dirty="0" err="1"/>
              <a:t>cBox.checked</a:t>
            </a:r>
            <a:r>
              <a:rPr lang="en-US" altLang="ko-KR" sz="1200" dirty="0"/>
              <a:t>)</a:t>
            </a:r>
          </a:p>
          <a:p>
            <a:pPr defTabSz="180000"/>
            <a:r>
              <a:rPr lang="en-US" altLang="ko-KR" sz="1200" dirty="0"/>
              <a:t>		sum += </a:t>
            </a:r>
            <a:r>
              <a:rPr lang="en-US" altLang="ko-KR" sz="1200" dirty="0" err="1"/>
              <a:t>parseInt</a:t>
            </a:r>
            <a:r>
              <a:rPr lang="en-US" altLang="ko-KR" sz="1200" dirty="0"/>
              <a:t>(</a:t>
            </a:r>
            <a:r>
              <a:rPr lang="en-US" altLang="ko-KR" sz="1200" dirty="0" err="1"/>
              <a:t>cBox.value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/>
              <a:t>	else</a:t>
            </a:r>
          </a:p>
          <a:p>
            <a:pPr defTabSz="180000"/>
            <a:r>
              <a:rPr lang="en-US" altLang="ko-KR" sz="1200" dirty="0"/>
              <a:t>		sum -= </a:t>
            </a:r>
            <a:r>
              <a:rPr lang="en-US" altLang="ko-KR" sz="1200" dirty="0" err="1"/>
              <a:t>parseInt</a:t>
            </a:r>
            <a:r>
              <a:rPr lang="en-US" altLang="ko-KR" sz="1200" dirty="0"/>
              <a:t>(</a:t>
            </a:r>
            <a:r>
              <a:rPr lang="en-US" altLang="ko-KR" sz="1200" dirty="0" err="1"/>
              <a:t>cBox.value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document.getElementById</a:t>
            </a:r>
            <a:r>
              <a:rPr lang="en-US" altLang="ko-KR" sz="1200" dirty="0"/>
              <a:t>("</a:t>
            </a:r>
            <a:r>
              <a:rPr lang="en-US" altLang="ko-KR" sz="1200" dirty="0" err="1"/>
              <a:t>sumtext</a:t>
            </a:r>
            <a:r>
              <a:rPr lang="en-US" altLang="ko-KR" sz="1200" dirty="0"/>
              <a:t>").value = sum;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dirty="0"/>
              <a:t>&lt;/script&gt;</a:t>
            </a:r>
          </a:p>
          <a:p>
            <a:pPr defTabSz="180000"/>
            <a:r>
              <a:rPr lang="en-US" altLang="ko-KR" sz="1200" dirty="0"/>
              <a:t>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</a:t>
            </a:r>
            <a:r>
              <a:rPr lang="ko-KR" altLang="en-US" sz="1200" dirty="0"/>
              <a:t>물품을 선택하면 금액이 자동 계산됩니다</a:t>
            </a:r>
            <a:r>
              <a:rPr lang="en-US" altLang="ko-KR" sz="1200" dirty="0"/>
              <a:t>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&lt;form&gt;</a:t>
            </a:r>
          </a:p>
          <a:p>
            <a:pPr defTabSz="180000"/>
            <a:r>
              <a:rPr lang="en-US" altLang="ko-KR" sz="1200" dirty="0"/>
              <a:t>&lt;input type="checkbox" name="hap" value="10000"</a:t>
            </a:r>
          </a:p>
          <a:p>
            <a:pPr defTabSz="180000"/>
            <a:r>
              <a:rPr lang="en-US" altLang="ko-KR" sz="1200" dirty="0"/>
              <a:t>			</a:t>
            </a:r>
            <a:r>
              <a:rPr lang="en-US" altLang="ko-KR" sz="1200" b="1" dirty="0" err="1"/>
              <a:t>onclick</a:t>
            </a:r>
            <a:r>
              <a:rPr lang="en-US" altLang="ko-KR" sz="1200" b="1" dirty="0"/>
              <a:t>="</a:t>
            </a:r>
            <a:r>
              <a:rPr lang="en-US" altLang="ko-KR" sz="1200" b="1" dirty="0" err="1"/>
              <a:t>calc</a:t>
            </a:r>
            <a:r>
              <a:rPr lang="en-US" altLang="ko-KR" sz="1200" b="1" dirty="0"/>
              <a:t>(this)"</a:t>
            </a:r>
            <a:r>
              <a:rPr lang="en-US" altLang="ko-KR" sz="1200" dirty="0"/>
              <a:t>&gt;</a:t>
            </a:r>
            <a:r>
              <a:rPr lang="ko-KR" altLang="en-US" sz="1200" dirty="0"/>
              <a:t>모자 </a:t>
            </a:r>
            <a:r>
              <a:rPr lang="en-US" altLang="ko-KR" sz="1200" dirty="0"/>
              <a:t>1</a:t>
            </a:r>
            <a:r>
              <a:rPr lang="ko-KR" altLang="en-US" sz="1200" dirty="0"/>
              <a:t>만원</a:t>
            </a:r>
          </a:p>
          <a:p>
            <a:pPr defTabSz="180000"/>
            <a:r>
              <a:rPr lang="en-US" altLang="ko-KR" sz="1200" dirty="0"/>
              <a:t>&lt;input type="checkbox" name="</a:t>
            </a:r>
            <a:r>
              <a:rPr lang="en-US" altLang="ko-KR" sz="1200" dirty="0" err="1"/>
              <a:t>shose</a:t>
            </a:r>
            <a:r>
              <a:rPr lang="en-US" altLang="ko-KR" sz="1200" dirty="0"/>
              <a:t>" value="30000"</a:t>
            </a:r>
          </a:p>
          <a:p>
            <a:pPr defTabSz="180000"/>
            <a:r>
              <a:rPr lang="en-US" altLang="ko-KR" sz="1200" dirty="0"/>
              <a:t>			</a:t>
            </a:r>
            <a:r>
              <a:rPr lang="en-US" altLang="ko-KR" sz="1200" b="1" dirty="0" err="1"/>
              <a:t>onclick</a:t>
            </a:r>
            <a:r>
              <a:rPr lang="en-US" altLang="ko-KR" sz="1200" b="1" dirty="0"/>
              <a:t>="</a:t>
            </a:r>
            <a:r>
              <a:rPr lang="en-US" altLang="ko-KR" sz="1200" b="1" dirty="0" err="1"/>
              <a:t>calc</a:t>
            </a:r>
            <a:r>
              <a:rPr lang="en-US" altLang="ko-KR" sz="1200" b="1" dirty="0"/>
              <a:t>(this)"</a:t>
            </a:r>
            <a:r>
              <a:rPr lang="en-US" altLang="ko-KR" sz="1200" dirty="0"/>
              <a:t>&gt;</a:t>
            </a:r>
            <a:r>
              <a:rPr lang="ko-KR" altLang="en-US" sz="1200" dirty="0"/>
              <a:t>구두 </a:t>
            </a:r>
            <a:r>
              <a:rPr lang="en-US" altLang="ko-KR" sz="1200" dirty="0"/>
              <a:t>3</a:t>
            </a:r>
            <a:r>
              <a:rPr lang="ko-KR" altLang="en-US" sz="1200" dirty="0"/>
              <a:t>만원</a:t>
            </a:r>
          </a:p>
          <a:p>
            <a:pPr defTabSz="180000"/>
            <a:r>
              <a:rPr lang="en-US" altLang="ko-KR" sz="1200" dirty="0"/>
              <a:t>&lt;input type="checkbox" name="bag" value="80000"</a:t>
            </a:r>
          </a:p>
          <a:p>
            <a:pPr defTabSz="180000"/>
            <a:r>
              <a:rPr lang="en-US" altLang="ko-KR" sz="1200" dirty="0"/>
              <a:t>			</a:t>
            </a:r>
            <a:r>
              <a:rPr lang="en-US" altLang="ko-KR" sz="1200" b="1" dirty="0" err="1"/>
              <a:t>onclick</a:t>
            </a:r>
            <a:r>
              <a:rPr lang="en-US" altLang="ko-KR" sz="1200" b="1" dirty="0"/>
              <a:t>="</a:t>
            </a:r>
            <a:r>
              <a:rPr lang="en-US" altLang="ko-KR" sz="1200" b="1" dirty="0" err="1"/>
              <a:t>calc</a:t>
            </a:r>
            <a:r>
              <a:rPr lang="en-US" altLang="ko-KR" sz="1200" b="1" dirty="0"/>
              <a:t>(this)"</a:t>
            </a:r>
            <a:r>
              <a:rPr lang="en-US" altLang="ko-KR" sz="1200" dirty="0"/>
              <a:t>&gt;</a:t>
            </a:r>
            <a:r>
              <a:rPr lang="ko-KR" altLang="en-US" sz="1200" dirty="0"/>
              <a:t>명품가방 </a:t>
            </a:r>
            <a:r>
              <a:rPr lang="en-US" altLang="ko-KR" sz="1200" dirty="0"/>
              <a:t>8</a:t>
            </a:r>
            <a:r>
              <a:rPr lang="ko-KR" altLang="en-US" sz="1200" dirty="0"/>
              <a:t>만원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ko-KR" altLang="en-US" sz="1200" dirty="0"/>
              <a:t>지불하실 금액 </a:t>
            </a:r>
            <a:r>
              <a:rPr lang="en-US" altLang="ko-KR" sz="1200" dirty="0"/>
              <a:t>&lt;input type="text" id="</a:t>
            </a:r>
            <a:r>
              <a:rPr lang="en-US" altLang="ko-KR" sz="1200" dirty="0" err="1"/>
              <a:t>sumtext</a:t>
            </a:r>
            <a:r>
              <a:rPr lang="en-US" altLang="ko-KR" sz="1200" dirty="0"/>
              <a:t>" value="0" &gt;</a:t>
            </a:r>
          </a:p>
          <a:p>
            <a:pPr defTabSz="180000"/>
            <a:r>
              <a:rPr lang="en-US" altLang="ko-KR" sz="1200" dirty="0"/>
              <a:t>&lt;/form&gt;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20F8D2A-9793-4973-9C25-C18ED62CB4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4072" y="1340768"/>
            <a:ext cx="3701240" cy="1915936"/>
          </a:xfrm>
          <a:prstGeom prst="rect">
            <a:avLst/>
          </a:prstGeom>
          <a:ln w="6350">
            <a:solidFill>
              <a:srgbClr val="2379BF"/>
            </a:solidFill>
          </a:ln>
        </p:spPr>
      </p:pic>
    </p:spTree>
    <p:extLst>
      <p:ext uri="{BB962C8B-B14F-4D97-AF65-F5344CB8AC3E}">
        <p14:creationId xmlns:p14="http://schemas.microsoft.com/office/powerpoint/2010/main" val="323504744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select </a:t>
            </a:r>
            <a:r>
              <a:rPr lang="ko-KR" altLang="en-US" dirty="0"/>
              <a:t>객체와 </a:t>
            </a:r>
            <a:r>
              <a:rPr lang="en-US" altLang="ko-KR" dirty="0" err="1"/>
              <a:t>onchange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sz="1800" dirty="0"/>
              <a:t>select </a:t>
            </a:r>
            <a:r>
              <a:rPr lang="ko-KR" altLang="en-US" sz="1800" dirty="0"/>
              <a:t>객체는 </a:t>
            </a:r>
            <a:r>
              <a:rPr lang="en-US" altLang="ko-KR" sz="1800" dirty="0"/>
              <a:t>&lt;select&gt; </a:t>
            </a:r>
            <a:r>
              <a:rPr lang="ko-KR" altLang="en-US" sz="1800" dirty="0"/>
              <a:t>태그로</a:t>
            </a:r>
            <a:r>
              <a:rPr lang="en-US" altLang="ko-KR" sz="1800" dirty="0"/>
              <a:t> </a:t>
            </a:r>
            <a:r>
              <a:rPr lang="ko-KR" altLang="en-US" sz="1800" dirty="0"/>
              <a:t>만들어진 </a:t>
            </a:r>
            <a:r>
              <a:rPr lang="ko-KR" altLang="en-US" sz="1800" dirty="0" err="1"/>
              <a:t>콤보박스</a:t>
            </a:r>
            <a:endParaRPr lang="en-US" altLang="ko-KR" sz="1800" dirty="0"/>
          </a:p>
          <a:p>
            <a:pPr lvl="1"/>
            <a:r>
              <a:rPr lang="en-US" altLang="ko-KR" sz="1600" dirty="0"/>
              <a:t>option </a:t>
            </a:r>
            <a:r>
              <a:rPr lang="ko-KR" altLang="en-US" sz="1600" dirty="0"/>
              <a:t>객체는 </a:t>
            </a:r>
            <a:r>
              <a:rPr lang="en-US" altLang="ko-KR" sz="1600" dirty="0"/>
              <a:t>&lt;option&gt;</a:t>
            </a:r>
            <a:r>
              <a:rPr lang="ko-KR" altLang="en-US" sz="1600" dirty="0"/>
              <a:t>태그로 표현되는 옵션 아이템</a:t>
            </a:r>
            <a:endParaRPr lang="en-US" altLang="ko-KR" sz="1600" dirty="0"/>
          </a:p>
          <a:p>
            <a:pPr lvl="1"/>
            <a:endParaRPr lang="en-US" altLang="ko-KR" sz="1600" dirty="0"/>
          </a:p>
          <a:p>
            <a:pPr lvl="1"/>
            <a:endParaRPr lang="en-US" altLang="ko-KR" sz="1600" dirty="0"/>
          </a:p>
          <a:p>
            <a:pPr lvl="1"/>
            <a:endParaRPr lang="en-US" altLang="ko-KR" sz="1600" dirty="0"/>
          </a:p>
          <a:p>
            <a:pPr lvl="1"/>
            <a:endParaRPr lang="en-US" altLang="ko-KR" sz="1600" dirty="0"/>
          </a:p>
          <a:p>
            <a:pPr lvl="1"/>
            <a:r>
              <a:rPr lang="ko-KR" altLang="en-US" sz="1600" dirty="0"/>
              <a:t>선택된 옵션 알아내기</a:t>
            </a:r>
            <a:endParaRPr lang="en-US" altLang="ko-KR" sz="1600" dirty="0"/>
          </a:p>
          <a:p>
            <a:pPr lvl="1"/>
            <a:endParaRPr lang="en-US" altLang="ko-KR" sz="1600" dirty="0"/>
          </a:p>
          <a:p>
            <a:pPr lvl="1"/>
            <a:endParaRPr lang="en-US" altLang="ko-KR" sz="1600" dirty="0"/>
          </a:p>
          <a:p>
            <a:pPr lvl="1"/>
            <a:r>
              <a:rPr lang="ko-KR" altLang="en-US" sz="1600" dirty="0"/>
              <a:t>옵션 선택</a:t>
            </a:r>
            <a:endParaRPr lang="en-US" altLang="ko-KR" sz="1600" dirty="0"/>
          </a:p>
          <a:p>
            <a:pPr lvl="1"/>
            <a:endParaRPr lang="en-US" altLang="ko-KR" sz="1600" dirty="0"/>
          </a:p>
          <a:p>
            <a:pPr lvl="1"/>
            <a:endParaRPr lang="en-US" altLang="ko-KR" sz="1600" dirty="0"/>
          </a:p>
          <a:p>
            <a:pPr lvl="1"/>
            <a:r>
              <a:rPr lang="en-US" altLang="ko-KR" sz="1600" dirty="0"/>
              <a:t>select</a:t>
            </a:r>
            <a:r>
              <a:rPr lang="ko-KR" altLang="en-US" sz="1600" dirty="0"/>
              <a:t>와 </a:t>
            </a:r>
            <a:r>
              <a:rPr lang="en-US" altLang="ko-KR" sz="1600" dirty="0" err="1"/>
              <a:t>onchange</a:t>
            </a:r>
            <a:r>
              <a:rPr lang="en-US" altLang="ko-KR" sz="1600" dirty="0"/>
              <a:t> </a:t>
            </a:r>
            <a:r>
              <a:rPr lang="ko-KR" altLang="en-US" sz="1600" dirty="0" err="1"/>
              <a:t>리스너</a:t>
            </a:r>
            <a:endParaRPr lang="en-US" altLang="ko-KR" sz="1600" dirty="0"/>
          </a:p>
          <a:p>
            <a:pPr lvl="2"/>
            <a:r>
              <a:rPr lang="ko-KR" altLang="en-US" sz="1400" dirty="0"/>
              <a:t>선택된 옵션이 변경되면 </a:t>
            </a:r>
            <a:r>
              <a:rPr lang="en-US" altLang="ko-KR" sz="1400" dirty="0"/>
              <a:t>select </a:t>
            </a:r>
            <a:r>
              <a:rPr lang="ko-KR" altLang="en-US" sz="1400" dirty="0"/>
              <a:t>객체의 </a:t>
            </a:r>
            <a:r>
              <a:rPr lang="en-US" altLang="ko-KR" sz="1400" dirty="0" err="1"/>
              <a:t>onchange</a:t>
            </a:r>
            <a:r>
              <a:rPr lang="en-US" altLang="ko-KR" sz="1400" dirty="0"/>
              <a:t> </a:t>
            </a:r>
            <a:r>
              <a:rPr lang="ko-KR" altLang="en-US" sz="1400" dirty="0" err="1"/>
              <a:t>리스너</a:t>
            </a:r>
            <a:r>
              <a:rPr lang="ko-KR" altLang="en-US" sz="1400" dirty="0"/>
              <a:t> 호출</a:t>
            </a:r>
          </a:p>
          <a:p>
            <a:pPr lvl="2"/>
            <a:endParaRPr lang="ko-KR" altLang="en-US" dirty="0"/>
          </a:p>
          <a:p>
            <a:pPr lvl="1"/>
            <a:endParaRPr lang="ko-KR" altLang="en-US" dirty="0"/>
          </a:p>
          <a:p>
            <a:pPr lvl="1"/>
            <a:endParaRPr lang="ko-KR" altLang="en-US" dirty="0"/>
          </a:p>
          <a:p>
            <a:pPr lvl="1"/>
            <a:endParaRPr lang="ko-KR" altLang="en-US" dirty="0"/>
          </a:p>
          <a:p>
            <a:pPr lvl="1"/>
            <a:endParaRPr lang="ko-KR" altLang="en-US" dirty="0"/>
          </a:p>
          <a:p>
            <a:endParaRPr lang="ko-KR" altLang="en-US" dirty="0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4439816" y="1729579"/>
            <a:ext cx="5976664" cy="1228719"/>
            <a:chOff x="1331640" y="2130565"/>
            <a:chExt cx="5976664" cy="1228719"/>
          </a:xfrm>
        </p:grpSpPr>
        <p:sp>
          <p:nvSpPr>
            <p:cNvPr id="5" name="직사각형 4"/>
            <p:cNvSpPr/>
            <p:nvPr/>
          </p:nvSpPr>
          <p:spPr>
            <a:xfrm>
              <a:off x="1331640" y="2171861"/>
              <a:ext cx="4572000" cy="116955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>
              <a:spAutoFit/>
            </a:bodyPr>
            <a:lstStyle/>
            <a:p>
              <a:pPr marL="190500" defTabSz="180000" fontAlgn="base" latinLnBrk="0"/>
              <a:r>
                <a:rPr lang="en-US" altLang="ko-KR" sz="1400" kern="0" dirty="0">
                  <a:solidFill>
                    <a:srgbClr val="000000"/>
                  </a:solidFill>
                  <a:latin typeface="+mj-ea"/>
                  <a:ea typeface="+mj-ea"/>
                </a:rPr>
                <a:t>&lt;select id="fruits"&gt;</a:t>
              </a:r>
            </a:p>
            <a:p>
              <a:pPr marL="190500" defTabSz="180000" fontAlgn="base" latinLnBrk="0"/>
              <a:r>
                <a:rPr lang="en-US" altLang="ko-KR" sz="1400" kern="0" dirty="0">
                  <a:solidFill>
                    <a:srgbClr val="000000"/>
                  </a:solidFill>
                  <a:latin typeface="+mj-ea"/>
                  <a:ea typeface="+mj-ea"/>
                </a:rPr>
                <a:t>	&lt;option value="1"&gt;</a:t>
              </a:r>
              <a:r>
                <a:rPr lang="ko-KR" altLang="en-US" sz="1400" kern="0" dirty="0">
                  <a:solidFill>
                    <a:srgbClr val="000000"/>
                  </a:solidFill>
                  <a:latin typeface="+mj-ea"/>
                  <a:ea typeface="+mj-ea"/>
                </a:rPr>
                <a:t>딸기</a:t>
              </a:r>
              <a:r>
                <a:rPr lang="en-US" altLang="ko-KR" sz="1400" kern="0" dirty="0">
                  <a:solidFill>
                    <a:srgbClr val="000000"/>
                  </a:solidFill>
                  <a:latin typeface="+mj-ea"/>
                  <a:ea typeface="+mj-ea"/>
                </a:rPr>
                <a:t>&lt;/option&gt;</a:t>
              </a:r>
            </a:p>
            <a:p>
              <a:pPr marL="190500" defTabSz="180000" fontAlgn="base" latinLnBrk="0"/>
              <a:r>
                <a:rPr lang="en-US" altLang="ko-KR" sz="1400" kern="0" dirty="0">
                  <a:solidFill>
                    <a:srgbClr val="000000"/>
                  </a:solidFill>
                  <a:latin typeface="+mj-ea"/>
                  <a:ea typeface="+mj-ea"/>
                </a:rPr>
                <a:t>	&lt;option value="2" selected&gt;</a:t>
              </a:r>
              <a:r>
                <a:rPr lang="ko-KR" altLang="en-US" sz="1400" kern="0" dirty="0">
                  <a:solidFill>
                    <a:srgbClr val="000000"/>
                  </a:solidFill>
                  <a:latin typeface="+mj-ea"/>
                  <a:ea typeface="+mj-ea"/>
                </a:rPr>
                <a:t>바나나</a:t>
              </a:r>
              <a:r>
                <a:rPr lang="en-US" altLang="ko-KR" sz="1400" kern="0" dirty="0">
                  <a:solidFill>
                    <a:srgbClr val="000000"/>
                  </a:solidFill>
                  <a:latin typeface="+mj-ea"/>
                  <a:ea typeface="+mj-ea"/>
                </a:rPr>
                <a:t>&lt;/option&gt;</a:t>
              </a:r>
            </a:p>
            <a:p>
              <a:pPr marL="190500" defTabSz="180000" fontAlgn="base" latinLnBrk="0"/>
              <a:r>
                <a:rPr lang="en-US" altLang="ko-KR" sz="1400" kern="0" dirty="0">
                  <a:solidFill>
                    <a:srgbClr val="000000"/>
                  </a:solidFill>
                  <a:latin typeface="+mj-ea"/>
                  <a:ea typeface="+mj-ea"/>
                </a:rPr>
                <a:t>	&lt;option value="3"&gt;</a:t>
              </a:r>
              <a:r>
                <a:rPr lang="ko-KR" altLang="en-US" sz="1400" kern="0" dirty="0">
                  <a:solidFill>
                    <a:srgbClr val="000000"/>
                  </a:solidFill>
                  <a:latin typeface="+mj-ea"/>
                  <a:ea typeface="+mj-ea"/>
                </a:rPr>
                <a:t>사과</a:t>
              </a:r>
              <a:r>
                <a:rPr lang="en-US" altLang="ko-KR" sz="1400" kern="0" dirty="0">
                  <a:solidFill>
                    <a:srgbClr val="000000"/>
                  </a:solidFill>
                  <a:latin typeface="+mj-ea"/>
                  <a:ea typeface="+mj-ea"/>
                </a:rPr>
                <a:t>&lt;/option&gt;</a:t>
              </a:r>
            </a:p>
            <a:p>
              <a:pPr marL="190500" defTabSz="180000" fontAlgn="base" latinLnBrk="0"/>
              <a:r>
                <a:rPr lang="en-US" altLang="ko-KR" sz="1400" kern="0" dirty="0">
                  <a:solidFill>
                    <a:srgbClr val="000000"/>
                  </a:solidFill>
                  <a:latin typeface="+mj-ea"/>
                  <a:ea typeface="+mj-ea"/>
                </a:rPr>
                <a:t>&lt;/select&gt;</a:t>
              </a:r>
            </a:p>
          </p:txBody>
        </p:sp>
        <p:pic>
          <p:nvPicPr>
            <p:cNvPr id="4097" name="_x210417472" descr="EMB000019b0076f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28184" y="2130565"/>
              <a:ext cx="1080120" cy="12287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직사각형 6"/>
          <p:cNvSpPr/>
          <p:nvPr/>
        </p:nvSpPr>
        <p:spPr>
          <a:xfrm>
            <a:off x="3539208" y="3318338"/>
            <a:ext cx="5976664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let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sel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=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document.getElementById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("fruits");</a:t>
            </a: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let index =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sel.selectedIndex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; 		// index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는 선택 상태의 옵션 인덱스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3539208" y="4110589"/>
            <a:ext cx="5976664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sel.selectedIndex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= 2; 						// 3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번째 옵션 “사과” 선택</a:t>
            </a:r>
          </a:p>
          <a:p>
            <a:pPr marL="190500" defTabSz="1800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sel.options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[2].selected = true; 			// 3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번째 옵션 “사과” 선택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3539208" y="5603257"/>
            <a:ext cx="5814392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&lt;select id="fruits"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onchange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=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"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drawImage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()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"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&gt;...&lt;/select&gt;</a:t>
            </a:r>
          </a:p>
        </p:txBody>
      </p:sp>
    </p:spTree>
    <p:extLst>
      <p:ext uri="{BB962C8B-B14F-4D97-AF65-F5344CB8AC3E}">
        <p14:creationId xmlns:p14="http://schemas.microsoft.com/office/powerpoint/2010/main" val="298414170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/>
              <a:t>9-19 select </a:t>
            </a:r>
            <a:r>
              <a:rPr lang="ko-KR" altLang="en-US" dirty="0"/>
              <a:t>객체에서 선택한 과일 출력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2135560" y="669909"/>
            <a:ext cx="4466456" cy="612475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&lt;!DOCTYPE html&gt;</a:t>
            </a:r>
          </a:p>
          <a:p>
            <a:pPr defTabSz="180000"/>
            <a:r>
              <a:rPr lang="en-US" altLang="ko-KR" sz="1400" dirty="0"/>
              <a:t>&lt;html&gt;</a:t>
            </a:r>
          </a:p>
          <a:p>
            <a:pPr defTabSz="180000"/>
            <a:r>
              <a:rPr lang="en-US" altLang="ko-KR" sz="1400" dirty="0"/>
              <a:t>&lt;head&gt;</a:t>
            </a:r>
          </a:p>
          <a:p>
            <a:pPr defTabSz="180000"/>
            <a:r>
              <a:rPr lang="en-US" altLang="ko-KR" sz="1400" dirty="0"/>
              <a:t>&lt;title&gt;select </a:t>
            </a:r>
            <a:r>
              <a:rPr lang="ko-KR" altLang="en-US" sz="1400" dirty="0"/>
              <a:t>객체에서 선택한 과일출력</a:t>
            </a:r>
            <a:r>
              <a:rPr lang="en-US" altLang="ko-KR" sz="1400" dirty="0"/>
              <a:t>&lt;/title&gt;</a:t>
            </a:r>
          </a:p>
          <a:p>
            <a:pPr defTabSz="180000"/>
            <a:r>
              <a:rPr lang="en-US" altLang="ko-KR" sz="1400" dirty="0"/>
              <a:t>&lt;script&gt;</a:t>
            </a:r>
          </a:p>
          <a:p>
            <a:pPr defTabSz="180000"/>
            <a:r>
              <a:rPr lang="en-US" altLang="ko-KR" sz="1400" b="1" dirty="0"/>
              <a:t>function </a:t>
            </a:r>
            <a:r>
              <a:rPr lang="en-US" altLang="ko-KR" sz="1400" b="1" dirty="0" err="1"/>
              <a:t>drawImage</a:t>
            </a:r>
            <a:r>
              <a:rPr lang="en-US" altLang="ko-KR" sz="1400" b="1" dirty="0"/>
              <a:t>()</a:t>
            </a:r>
            <a:r>
              <a:rPr lang="en-US" altLang="ko-KR" sz="1400" dirty="0"/>
              <a:t> {</a:t>
            </a:r>
          </a:p>
          <a:p>
            <a:pPr defTabSz="180000"/>
            <a:r>
              <a:rPr lang="en-US" altLang="ko-KR" sz="1400" dirty="0"/>
              <a:t>	let </a:t>
            </a:r>
            <a:r>
              <a:rPr lang="en-US" altLang="ko-KR" sz="1400" dirty="0" err="1"/>
              <a:t>sel</a:t>
            </a:r>
            <a:r>
              <a:rPr lang="en-US" altLang="ko-KR" sz="1400" dirty="0"/>
              <a:t> = </a:t>
            </a:r>
            <a:r>
              <a:rPr lang="en-US" altLang="ko-KR" sz="1400" dirty="0" err="1"/>
              <a:t>document.getElementById</a:t>
            </a:r>
            <a:r>
              <a:rPr lang="en-US" altLang="ko-KR" sz="1400" dirty="0"/>
              <a:t>("fruits");</a:t>
            </a:r>
          </a:p>
          <a:p>
            <a:pPr defTabSz="180000"/>
            <a:r>
              <a:rPr lang="en-US" altLang="ko-KR" sz="1400" dirty="0"/>
              <a:t>	let </a:t>
            </a:r>
            <a:r>
              <a:rPr lang="en-US" altLang="ko-KR" sz="1400" dirty="0" err="1"/>
              <a:t>img</a:t>
            </a:r>
            <a:r>
              <a:rPr lang="en-US" altLang="ko-KR" sz="1400" dirty="0"/>
              <a:t> = </a:t>
            </a:r>
            <a:r>
              <a:rPr lang="en-US" altLang="ko-KR" sz="1400" dirty="0" err="1"/>
              <a:t>document.getElementById</a:t>
            </a:r>
            <a:r>
              <a:rPr lang="en-US" altLang="ko-KR" sz="1400" dirty="0"/>
              <a:t>("</a:t>
            </a:r>
            <a:r>
              <a:rPr lang="en-US" altLang="ko-KR" sz="1400" dirty="0" err="1"/>
              <a:t>fruitimage</a:t>
            </a:r>
            <a:r>
              <a:rPr lang="en-US" altLang="ko-KR" sz="1400" dirty="0"/>
              <a:t>");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b="1" dirty="0" err="1"/>
              <a:t>img.src</a:t>
            </a:r>
            <a:r>
              <a:rPr lang="en-US" altLang="ko-KR" sz="1400" b="1" dirty="0"/>
              <a:t> = </a:t>
            </a:r>
            <a:r>
              <a:rPr lang="en-US" altLang="ko-KR" sz="1400" b="1" dirty="0" err="1"/>
              <a:t>sel.options</a:t>
            </a:r>
            <a:r>
              <a:rPr lang="en-US" altLang="ko-KR" sz="1400" b="1" dirty="0"/>
              <a:t>[</a:t>
            </a:r>
            <a:r>
              <a:rPr lang="en-US" altLang="ko-KR" sz="1400" b="1" dirty="0" err="1"/>
              <a:t>sel.selectedIndex</a:t>
            </a:r>
            <a:r>
              <a:rPr lang="en-US" altLang="ko-KR" sz="1400" b="1" dirty="0"/>
              <a:t>].value;</a:t>
            </a:r>
          </a:p>
          <a:p>
            <a:pPr defTabSz="180000"/>
            <a:r>
              <a:rPr lang="en-US" altLang="ko-KR" sz="1400" dirty="0"/>
              <a:t>}</a:t>
            </a:r>
          </a:p>
          <a:p>
            <a:pPr defTabSz="180000"/>
            <a:r>
              <a:rPr lang="en-US" altLang="ko-KR" sz="1400" dirty="0"/>
              <a:t>&lt;/script&gt;</a:t>
            </a:r>
          </a:p>
          <a:p>
            <a:pPr defTabSz="180000"/>
            <a:r>
              <a:rPr lang="en-US" altLang="ko-KR" sz="1400" dirty="0"/>
              <a:t>&lt;/head&gt;</a:t>
            </a:r>
          </a:p>
          <a:p>
            <a:pPr defTabSz="180000"/>
            <a:r>
              <a:rPr lang="en-US" altLang="ko-KR" sz="1400" dirty="0"/>
              <a:t>&lt;body </a:t>
            </a:r>
            <a:r>
              <a:rPr lang="en-US" altLang="ko-KR" sz="1400" dirty="0" err="1"/>
              <a:t>onload</a:t>
            </a:r>
            <a:r>
              <a:rPr lang="en-US" altLang="ko-KR" sz="1400" dirty="0"/>
              <a:t>="</a:t>
            </a:r>
            <a:r>
              <a:rPr lang="en-US" altLang="ko-KR" sz="1400" dirty="0" err="1"/>
              <a:t>drawImage</a:t>
            </a:r>
            <a:r>
              <a:rPr lang="en-US" altLang="ko-KR" sz="1400" dirty="0"/>
              <a:t>()"&gt;</a:t>
            </a:r>
          </a:p>
          <a:p>
            <a:pPr defTabSz="180000"/>
            <a:r>
              <a:rPr lang="en-US" altLang="ko-KR" sz="1400" dirty="0"/>
              <a:t>&lt;h3&gt;select </a:t>
            </a:r>
            <a:r>
              <a:rPr lang="ko-KR" altLang="en-US" sz="1400" dirty="0"/>
              <a:t>객체에서 선택한 과일 출력</a:t>
            </a:r>
            <a:r>
              <a:rPr lang="en-US" altLang="ko-KR" sz="1400" dirty="0"/>
              <a:t>&lt;/h3&gt;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ko-KR" altLang="en-US" sz="1400" dirty="0"/>
              <a:t>과일을 선택하면 이미지가 출력됩니다</a:t>
            </a:r>
            <a:r>
              <a:rPr lang="en-US" altLang="ko-KR" sz="1400" dirty="0"/>
              <a:t>.&lt;p&gt;</a:t>
            </a:r>
          </a:p>
          <a:p>
            <a:pPr defTabSz="180000"/>
            <a:r>
              <a:rPr lang="en-US" altLang="ko-KR" sz="1400" dirty="0"/>
              <a:t>&lt;form&gt;</a:t>
            </a:r>
          </a:p>
          <a:p>
            <a:pPr defTabSz="180000"/>
            <a:r>
              <a:rPr lang="en-US" altLang="ko-KR" sz="1400" dirty="0"/>
              <a:t>&lt;select id="fruits" </a:t>
            </a:r>
            <a:r>
              <a:rPr lang="en-US" altLang="ko-KR" sz="1400" b="1" dirty="0" err="1"/>
              <a:t>onchange</a:t>
            </a:r>
            <a:r>
              <a:rPr lang="en-US" altLang="ko-KR" sz="1400" b="1" dirty="0"/>
              <a:t>="</a:t>
            </a:r>
            <a:r>
              <a:rPr lang="en-US" altLang="ko-KR" sz="1400" b="1" dirty="0" err="1"/>
              <a:t>drawImage</a:t>
            </a:r>
            <a:r>
              <a:rPr lang="en-US" altLang="ko-KR" sz="1400" b="1" dirty="0"/>
              <a:t>()"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	&lt;option value="media/strawberry.png"&gt;</a:t>
            </a:r>
            <a:r>
              <a:rPr lang="ko-KR" altLang="en-US" sz="1400" dirty="0"/>
              <a:t>딸기</a:t>
            </a:r>
          </a:p>
          <a:p>
            <a:pPr defTabSz="180000"/>
            <a:r>
              <a:rPr lang="en-US" altLang="ko-KR" sz="1400" dirty="0"/>
              <a:t>	&lt;option value="media/banana.png" selected&gt;</a:t>
            </a:r>
            <a:r>
              <a:rPr lang="ko-KR" altLang="en-US" sz="1400" dirty="0"/>
              <a:t>바나나</a:t>
            </a:r>
          </a:p>
          <a:p>
            <a:pPr defTabSz="180000"/>
            <a:r>
              <a:rPr lang="en-US" altLang="ko-KR" sz="1400" dirty="0"/>
              <a:t>	&lt;option value="media/apple.png"&gt;</a:t>
            </a:r>
            <a:r>
              <a:rPr lang="ko-KR" altLang="en-US" sz="1400" dirty="0"/>
              <a:t>사과</a:t>
            </a:r>
          </a:p>
          <a:p>
            <a:pPr defTabSz="180000"/>
            <a:r>
              <a:rPr lang="en-US" altLang="ko-KR" sz="1400" dirty="0"/>
              <a:t>&lt;/select&gt;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img</a:t>
            </a:r>
            <a:r>
              <a:rPr lang="en-US" altLang="ko-KR" sz="1400" dirty="0"/>
              <a:t> id="</a:t>
            </a:r>
            <a:r>
              <a:rPr lang="en-US" altLang="ko-KR" sz="1400" dirty="0" err="1"/>
              <a:t>fruitimage</a:t>
            </a:r>
            <a:r>
              <a:rPr lang="en-US" altLang="ko-KR" sz="1400" dirty="0"/>
              <a:t>" </a:t>
            </a:r>
            <a:r>
              <a:rPr lang="en-US" altLang="ko-KR" sz="1400" dirty="0" err="1"/>
              <a:t>src</a:t>
            </a:r>
            <a:r>
              <a:rPr lang="en-US" altLang="ko-KR" sz="1400" dirty="0"/>
              <a:t>="media/banana.gif" alt=""&gt;</a:t>
            </a:r>
          </a:p>
          <a:p>
            <a:pPr defTabSz="180000"/>
            <a:r>
              <a:rPr lang="en-US" altLang="ko-KR" sz="1400" dirty="0"/>
              <a:t>&lt;/form&gt;</a:t>
            </a:r>
          </a:p>
          <a:p>
            <a:pPr defTabSz="180000"/>
            <a:r>
              <a:rPr lang="en-US" altLang="ko-KR" sz="1400" dirty="0"/>
              <a:t>&lt;/body&gt;</a:t>
            </a:r>
          </a:p>
          <a:p>
            <a:pPr defTabSz="180000"/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2104" y="1484784"/>
            <a:ext cx="2577280" cy="2736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31273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키 이벤트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>
          <a:xfrm>
            <a:off x="1703512" y="836712"/>
            <a:ext cx="9289032" cy="5040560"/>
          </a:xfrm>
        </p:spPr>
        <p:txBody>
          <a:bodyPr/>
          <a:lstStyle/>
          <a:p>
            <a:r>
              <a:rPr lang="en-US" altLang="ko-KR" dirty="0" err="1"/>
              <a:t>onkeydown</a:t>
            </a:r>
            <a:r>
              <a:rPr lang="en-US" altLang="ko-KR" dirty="0"/>
              <a:t>, </a:t>
            </a:r>
            <a:r>
              <a:rPr lang="en-US" altLang="ko-KR" dirty="0" err="1"/>
              <a:t>onkeypress</a:t>
            </a:r>
            <a:r>
              <a:rPr lang="en-US" altLang="ko-KR" dirty="0"/>
              <a:t>, </a:t>
            </a:r>
            <a:r>
              <a:rPr lang="en-US" altLang="ko-KR" dirty="0" err="1"/>
              <a:t>onkeyup</a:t>
            </a:r>
            <a:endParaRPr lang="en-US" altLang="ko-KR" dirty="0"/>
          </a:p>
          <a:p>
            <a:pPr lvl="1">
              <a:spcAft>
                <a:spcPts val="0"/>
              </a:spcAft>
            </a:pPr>
            <a:r>
              <a:rPr lang="en-US" altLang="ko-KR" b="1" dirty="0" err="1"/>
              <a:t>onkeydown</a:t>
            </a:r>
            <a:endParaRPr lang="en-US" altLang="ko-KR" b="1" dirty="0"/>
          </a:p>
          <a:p>
            <a:pPr lvl="2"/>
            <a:r>
              <a:rPr lang="ko-KR" altLang="en-US" sz="1800" dirty="0"/>
              <a:t>키가 눌러지는 순간 호출</a:t>
            </a:r>
            <a:r>
              <a:rPr lang="en-US" altLang="ko-KR" sz="1800" dirty="0"/>
              <a:t>. </a:t>
            </a:r>
            <a:r>
              <a:rPr lang="ko-KR" altLang="en-US" sz="1800" dirty="0"/>
              <a:t>모든 키에 대해 작동</a:t>
            </a:r>
          </a:p>
          <a:p>
            <a:pPr lvl="1">
              <a:spcBef>
                <a:spcPts val="600"/>
              </a:spcBef>
              <a:spcAft>
                <a:spcPts val="0"/>
              </a:spcAft>
            </a:pPr>
            <a:r>
              <a:rPr lang="en-US" altLang="ko-KR" b="1" dirty="0" err="1"/>
              <a:t>onkeypress</a:t>
            </a:r>
            <a:endParaRPr lang="en-US" altLang="ko-KR" b="1" dirty="0"/>
          </a:p>
          <a:p>
            <a:pPr lvl="2"/>
            <a:r>
              <a:rPr lang="ko-KR" altLang="en-US" sz="1800" dirty="0"/>
              <a:t>문자 키와</a:t>
            </a:r>
            <a:r>
              <a:rPr lang="en-US" altLang="ko-KR" sz="1800" dirty="0"/>
              <a:t> &lt;Enter&gt;, &lt;Space&gt;, &lt;Esc&gt; </a:t>
            </a:r>
            <a:r>
              <a:rPr lang="ko-KR" altLang="en-US" sz="1800" dirty="0"/>
              <a:t>키에 대해서만 눌러지는 순간에 추가 호출</a:t>
            </a:r>
            <a:endParaRPr lang="en-US" altLang="ko-KR" sz="1800" dirty="0"/>
          </a:p>
          <a:p>
            <a:pPr lvl="3"/>
            <a:r>
              <a:rPr lang="ko-KR" altLang="en-US" sz="1800" dirty="0"/>
              <a:t>문자 키가 아닌 경우</a:t>
            </a:r>
            <a:r>
              <a:rPr lang="en-US" altLang="ko-KR" sz="1800" dirty="0"/>
              <a:t>(&lt;F1&gt;, &lt;Shift&gt;, &lt;</a:t>
            </a:r>
            <a:r>
              <a:rPr lang="en-US" altLang="ko-KR" sz="1800" dirty="0" err="1"/>
              <a:t>PgDn</a:t>
            </a:r>
            <a:r>
              <a:rPr lang="en-US" altLang="ko-KR" sz="1800" dirty="0"/>
              <a:t>&gt;, &lt;Del&gt;, &lt;Ins&gt; </a:t>
            </a:r>
            <a:r>
              <a:rPr lang="ko-KR" altLang="en-US" sz="1800" dirty="0"/>
              <a:t>등</a:t>
            </a:r>
            <a:r>
              <a:rPr lang="en-US" altLang="ko-KR" sz="1800" dirty="0"/>
              <a:t>)</a:t>
            </a:r>
            <a:r>
              <a:rPr lang="ko-KR" altLang="en-US" sz="1800" dirty="0"/>
              <a:t> 호출되지 않음 </a:t>
            </a:r>
          </a:p>
          <a:p>
            <a:pPr lvl="1">
              <a:spcBef>
                <a:spcPts val="600"/>
              </a:spcBef>
              <a:spcAft>
                <a:spcPts val="0"/>
              </a:spcAft>
            </a:pPr>
            <a:r>
              <a:rPr lang="en-US" altLang="ko-KR" b="1" dirty="0" err="1"/>
              <a:t>onkeyup</a:t>
            </a:r>
            <a:endParaRPr lang="en-US" altLang="ko-KR" b="1" dirty="0"/>
          </a:p>
          <a:p>
            <a:pPr lvl="2"/>
            <a:r>
              <a:rPr lang="ko-KR" altLang="en-US" sz="1800" dirty="0"/>
              <a:t>눌러진 키가 떼어지는 순간 호출 </a:t>
            </a:r>
          </a:p>
          <a:p>
            <a:endParaRPr lang="ko-KR" altLang="en-US" dirty="0"/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6F30AB56-4C1E-4361-A87F-C1CECD384E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2087740"/>
              </p:ext>
            </p:extLst>
          </p:nvPr>
        </p:nvGraphicFramePr>
        <p:xfrm>
          <a:off x="2567608" y="4138336"/>
          <a:ext cx="8127999" cy="243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3606526371"/>
                    </a:ext>
                  </a:extLst>
                </a:gridCol>
                <a:gridCol w="4451011">
                  <a:extLst>
                    <a:ext uri="{9D8B030D-6E8A-4147-A177-3AD203B41FA5}">
                      <a16:colId xmlns:a16="http://schemas.microsoft.com/office/drawing/2014/main" val="386292081"/>
                    </a:ext>
                  </a:extLst>
                </a:gridCol>
                <a:gridCol w="967655">
                  <a:extLst>
                    <a:ext uri="{9D8B030D-6E8A-4147-A177-3AD203B41FA5}">
                      <a16:colId xmlns:a16="http://schemas.microsoft.com/office/drawing/2014/main" val="2438537103"/>
                    </a:ext>
                  </a:extLst>
                </a:gridCol>
              </a:tblGrid>
              <a:tr h="24302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프로퍼티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설명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r/w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25465"/>
                  </a:ext>
                </a:extLst>
              </a:tr>
              <a:tr h="2430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/>
                        <a:t>KeyCode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입력된 키의 유니코드 값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r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9857360"/>
                  </a:ext>
                </a:extLst>
              </a:tr>
              <a:tr h="2430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/>
                        <a:t>altKey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&lt;ALT&gt;</a:t>
                      </a:r>
                      <a:r>
                        <a:rPr lang="ko-KR" altLang="en-US" sz="1400" dirty="0"/>
                        <a:t>키가 눌러진 상태이면 </a:t>
                      </a:r>
                      <a:r>
                        <a:rPr lang="en-US" altLang="ko-KR" sz="1400" dirty="0"/>
                        <a:t>true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r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1128555"/>
                  </a:ext>
                </a:extLst>
              </a:tr>
              <a:tr h="2430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/>
                        <a:t>altLeft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왼쪽 </a:t>
                      </a:r>
                      <a:r>
                        <a:rPr lang="en-US" altLang="ko-KR" sz="1400" dirty="0"/>
                        <a:t>&lt;ALT&gt;</a:t>
                      </a:r>
                      <a:r>
                        <a:rPr lang="ko-KR" altLang="en-US" sz="1400" dirty="0"/>
                        <a:t>키가 눌러진 상태이면 </a:t>
                      </a:r>
                      <a:r>
                        <a:rPr lang="en-US" altLang="ko-KR" sz="1400" dirty="0"/>
                        <a:t>true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r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214491"/>
                  </a:ext>
                </a:extLst>
              </a:tr>
              <a:tr h="2430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/>
                        <a:t>ctrlKey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&lt;ctrl&gt;</a:t>
                      </a:r>
                      <a:r>
                        <a:rPr lang="ko-KR" altLang="en-US" sz="1400" dirty="0"/>
                        <a:t>키가 눌러진 상태이면 </a:t>
                      </a:r>
                      <a:r>
                        <a:rPr lang="en-US" altLang="ko-KR" sz="1400" dirty="0"/>
                        <a:t>true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r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5110319"/>
                  </a:ext>
                </a:extLst>
              </a:tr>
              <a:tr h="2430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/>
                        <a:t>ctrlLeft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왼쪽 </a:t>
                      </a:r>
                      <a:r>
                        <a:rPr lang="en-US" altLang="ko-KR" sz="1400" dirty="0"/>
                        <a:t>&lt;ctrl&gt;</a:t>
                      </a:r>
                      <a:r>
                        <a:rPr lang="ko-KR" altLang="en-US" sz="1400" dirty="0"/>
                        <a:t>키가 눌러진 상태이면 </a:t>
                      </a:r>
                      <a:r>
                        <a:rPr lang="en-US" altLang="ko-KR" sz="1400" dirty="0"/>
                        <a:t>true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r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6249564"/>
                  </a:ext>
                </a:extLst>
              </a:tr>
              <a:tr h="2430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/>
                        <a:t>shiftKey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&lt;shift&gt;</a:t>
                      </a:r>
                      <a:r>
                        <a:rPr lang="ko-KR" altLang="en-US" sz="1400" dirty="0"/>
                        <a:t>키가 눌러진 상태이면 </a:t>
                      </a:r>
                      <a:r>
                        <a:rPr lang="en-US" altLang="ko-KR" sz="1400" dirty="0"/>
                        <a:t>true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r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1305194"/>
                  </a:ext>
                </a:extLst>
              </a:tr>
              <a:tr h="2430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/>
                        <a:t>shiftLeft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왼쪽 </a:t>
                      </a:r>
                      <a:r>
                        <a:rPr lang="en-US" altLang="ko-KR" sz="1400" dirty="0"/>
                        <a:t>&lt;shift&gt;</a:t>
                      </a:r>
                      <a:r>
                        <a:rPr lang="ko-KR" altLang="en-US" sz="1400" dirty="0"/>
                        <a:t>키가 눌러진 상태이면 </a:t>
                      </a:r>
                      <a:r>
                        <a:rPr lang="en-US" altLang="ko-KR" sz="1400" dirty="0"/>
                        <a:t>true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r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559145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EBDC3C6-B8A3-4E6A-9988-4B7DC8562B2F}"/>
              </a:ext>
            </a:extLst>
          </p:cNvPr>
          <p:cNvSpPr txBox="1"/>
          <p:nvPr/>
        </p:nvSpPr>
        <p:spPr>
          <a:xfrm>
            <a:off x="8139323" y="3799782"/>
            <a:ext cx="36724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FF0000"/>
                </a:solidFill>
              </a:rPr>
              <a:t>키 이벤트 객체의 프로퍼티</a:t>
            </a:r>
          </a:p>
        </p:txBody>
      </p:sp>
    </p:spTree>
    <p:extLst>
      <p:ext uri="{BB962C8B-B14F-4D97-AF65-F5344CB8AC3E}">
        <p14:creationId xmlns:p14="http://schemas.microsoft.com/office/powerpoint/2010/main" val="50842116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onreset</a:t>
            </a:r>
            <a:r>
              <a:rPr lang="ko-KR" altLang="en-US" dirty="0"/>
              <a:t>과 </a:t>
            </a:r>
            <a:r>
              <a:rPr lang="en-US" altLang="ko-KR" dirty="0" err="1"/>
              <a:t>onsubmit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>
          <a:xfrm>
            <a:off x="2279576" y="1052736"/>
            <a:ext cx="7920880" cy="5040560"/>
          </a:xfrm>
        </p:spPr>
        <p:txBody>
          <a:bodyPr/>
          <a:lstStyle/>
          <a:p>
            <a:r>
              <a:rPr lang="en-US" altLang="ko-KR" dirty="0" err="1"/>
              <a:t>onreset</a:t>
            </a:r>
            <a:endParaRPr lang="ko-KR" altLang="en-US" dirty="0"/>
          </a:p>
          <a:p>
            <a:pPr lvl="1"/>
            <a:r>
              <a:rPr lang="en-US" altLang="ko-KR" dirty="0"/>
              <a:t>reset </a:t>
            </a:r>
            <a:r>
              <a:rPr lang="ko-KR" altLang="en-US" dirty="0"/>
              <a:t>버튼</a:t>
            </a:r>
            <a:r>
              <a:rPr lang="en-US" altLang="ko-KR" dirty="0"/>
              <a:t>(&lt;input type="reset"&gt;)</a:t>
            </a:r>
            <a:r>
              <a:rPr lang="ko-KR" altLang="en-US" dirty="0"/>
              <a:t> 클릭 시</a:t>
            </a:r>
            <a:endParaRPr lang="en-US" altLang="ko-KR" dirty="0"/>
          </a:p>
          <a:p>
            <a:pPr lvl="1"/>
            <a:r>
              <a:rPr lang="en-US" altLang="ko-KR" dirty="0"/>
              <a:t>false</a:t>
            </a:r>
            <a:r>
              <a:rPr lang="ko-KR" altLang="en-US" dirty="0"/>
              <a:t>를 </a:t>
            </a:r>
            <a:r>
              <a:rPr lang="ko-KR" altLang="en-US" dirty="0" err="1"/>
              <a:t>리턴하면</a:t>
            </a:r>
            <a:r>
              <a:rPr lang="ko-KR" altLang="en-US" dirty="0"/>
              <a:t> 폼이 초기화되지 않음</a:t>
            </a:r>
          </a:p>
          <a:p>
            <a:pPr lvl="1"/>
            <a:endParaRPr lang="en-US" altLang="ko-KR" dirty="0"/>
          </a:p>
          <a:p>
            <a:r>
              <a:rPr lang="en-US" altLang="ko-KR" dirty="0" err="1"/>
              <a:t>onsubmit</a:t>
            </a:r>
            <a:endParaRPr lang="en-US" altLang="ko-KR" dirty="0"/>
          </a:p>
          <a:p>
            <a:pPr lvl="1"/>
            <a:r>
              <a:rPr lang="en-US" altLang="ko-KR" dirty="0"/>
              <a:t>submit(&lt;input type="submit"&gt;) </a:t>
            </a:r>
            <a:r>
              <a:rPr lang="ko-KR" altLang="en-US" dirty="0"/>
              <a:t>버튼 클릭 시</a:t>
            </a:r>
            <a:endParaRPr lang="en-US" altLang="ko-KR" dirty="0"/>
          </a:p>
          <a:p>
            <a:pPr lvl="1"/>
            <a:r>
              <a:rPr lang="en-US" altLang="ko-KR" dirty="0"/>
              <a:t>false</a:t>
            </a:r>
            <a:r>
              <a:rPr lang="ko-KR" altLang="en-US" dirty="0"/>
              <a:t>를 </a:t>
            </a:r>
            <a:r>
              <a:rPr lang="ko-KR" altLang="en-US" dirty="0" err="1"/>
              <a:t>리턴하면</a:t>
            </a:r>
            <a:r>
              <a:rPr lang="ko-KR" altLang="en-US" dirty="0"/>
              <a:t> 폼 전송하지 않음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 err="1"/>
              <a:t>리스너</a:t>
            </a:r>
            <a:r>
              <a:rPr lang="ko-KR" altLang="en-US" dirty="0"/>
              <a:t> 작성</a:t>
            </a:r>
          </a:p>
          <a:p>
            <a:pPr lvl="2"/>
            <a:r>
              <a:rPr lang="en-US" altLang="ko-KR" sz="1800" dirty="0" err="1"/>
              <a:t>onreset</a:t>
            </a:r>
            <a:r>
              <a:rPr lang="ko-KR" altLang="en-US" sz="1800" dirty="0"/>
              <a:t>과 </a:t>
            </a:r>
            <a:r>
              <a:rPr lang="en-US" altLang="ko-KR" sz="1800" dirty="0" err="1"/>
              <a:t>onsubmit</a:t>
            </a:r>
            <a:r>
              <a:rPr lang="en-US" altLang="ko-KR" sz="1800" dirty="0"/>
              <a:t> </a:t>
            </a:r>
            <a:r>
              <a:rPr lang="ko-KR" altLang="en-US" sz="1800" dirty="0" err="1"/>
              <a:t>리스너는</a:t>
            </a:r>
            <a:r>
              <a:rPr lang="ko-KR" altLang="en-US" sz="1800" dirty="0"/>
              <a:t> </a:t>
            </a:r>
            <a:r>
              <a:rPr lang="en-US" altLang="ko-KR" sz="1800" dirty="0"/>
              <a:t>&lt;form&gt; </a:t>
            </a:r>
            <a:r>
              <a:rPr lang="ko-KR" altLang="en-US" sz="1800" dirty="0"/>
              <a:t>태그에 달아야 한다</a:t>
            </a:r>
            <a:r>
              <a:rPr lang="en-US" altLang="ko-KR" sz="1800" dirty="0"/>
              <a:t>.</a:t>
            </a:r>
            <a:endParaRPr lang="ko-KR" altLang="en-US" sz="1800" dirty="0"/>
          </a:p>
          <a:p>
            <a:pPr lvl="1"/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3791744" y="5373216"/>
            <a:ext cx="5760640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kern="0" dirty="0">
                <a:solidFill>
                  <a:srgbClr val="000000"/>
                </a:solidFill>
                <a:latin typeface="+mj-ea"/>
                <a:ea typeface="+mj-ea"/>
              </a:rPr>
              <a:t>&lt;form </a:t>
            </a:r>
            <a:r>
              <a:rPr lang="en-US" altLang="ko-KR" kern="0" dirty="0" err="1">
                <a:solidFill>
                  <a:srgbClr val="000000"/>
                </a:solidFill>
                <a:latin typeface="+mj-ea"/>
                <a:ea typeface="+mj-ea"/>
              </a:rPr>
              <a:t>onreset</a:t>
            </a:r>
            <a:r>
              <a:rPr lang="en-US" altLang="ko-KR" kern="0" dirty="0">
                <a:solidFill>
                  <a:srgbClr val="000000"/>
                </a:solidFill>
                <a:latin typeface="+mj-ea"/>
                <a:ea typeface="+mj-ea"/>
              </a:rPr>
              <a:t>="..." </a:t>
            </a:r>
            <a:r>
              <a:rPr lang="en-US" altLang="ko-KR" kern="0" dirty="0" err="1">
                <a:solidFill>
                  <a:srgbClr val="000000"/>
                </a:solidFill>
                <a:latin typeface="+mj-ea"/>
                <a:ea typeface="+mj-ea"/>
              </a:rPr>
              <a:t>onsubmit</a:t>
            </a:r>
            <a:r>
              <a:rPr lang="en-US" altLang="ko-KR" kern="0" dirty="0">
                <a:solidFill>
                  <a:srgbClr val="000000"/>
                </a:solidFill>
                <a:latin typeface="+mj-ea"/>
                <a:ea typeface="+mj-ea"/>
              </a:rPr>
              <a:t>="..."&gt;</a:t>
            </a:r>
          </a:p>
        </p:txBody>
      </p:sp>
    </p:spTree>
    <p:extLst>
      <p:ext uri="{BB962C8B-B14F-4D97-AF65-F5344CB8AC3E}">
        <p14:creationId xmlns:p14="http://schemas.microsoft.com/office/powerpoint/2010/main" val="89003190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03512" y="44624"/>
            <a:ext cx="7992888" cy="576064"/>
          </a:xfrm>
        </p:spPr>
        <p:txBody>
          <a:bodyPr>
            <a:noAutofit/>
          </a:bodyPr>
          <a:lstStyle/>
          <a:p>
            <a:pPr fontAlgn="base"/>
            <a:r>
              <a:rPr lang="ko-KR" altLang="en-US" sz="2400" dirty="0"/>
              <a:t>예제 </a:t>
            </a:r>
            <a:r>
              <a:rPr lang="en-US" altLang="ko-KR" sz="2400" dirty="0"/>
              <a:t>9-20 </a:t>
            </a:r>
            <a:r>
              <a:rPr lang="ko-KR" altLang="en-US" sz="2400" dirty="0"/>
              <a:t>키 이벤트 </a:t>
            </a:r>
            <a:r>
              <a:rPr lang="ko-KR" altLang="en-US" sz="2400" dirty="0" err="1"/>
              <a:t>리스너와</a:t>
            </a:r>
            <a:r>
              <a:rPr lang="ko-KR" altLang="en-US" sz="2400" dirty="0"/>
              <a:t> 이벤트 객체의 </a:t>
            </a:r>
            <a:r>
              <a:rPr lang="ko-KR" altLang="en-US" sz="2400" dirty="0" err="1"/>
              <a:t>프로퍼티</a:t>
            </a:r>
            <a:endParaRPr lang="ko-KR" altLang="en-US" sz="2400" dirty="0"/>
          </a:p>
        </p:txBody>
      </p:sp>
      <p:sp>
        <p:nvSpPr>
          <p:cNvPr id="4" name="직사각형 3"/>
          <p:cNvSpPr/>
          <p:nvPr/>
        </p:nvSpPr>
        <p:spPr>
          <a:xfrm>
            <a:off x="2423592" y="1074509"/>
            <a:ext cx="5472608" cy="470898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</a:t>
            </a:r>
          </a:p>
          <a:p>
            <a:pPr defTabSz="180000"/>
            <a:r>
              <a:rPr lang="en-US" altLang="ko-KR" sz="1200" dirty="0"/>
              <a:t>&lt;meta charset="UTF-8"&gt;</a:t>
            </a:r>
          </a:p>
          <a:p>
            <a:pPr defTabSz="180000"/>
            <a:r>
              <a:rPr lang="en-US" altLang="ko-KR" sz="1200" dirty="0"/>
              <a:t>&lt;title&gt;</a:t>
            </a:r>
            <a:r>
              <a:rPr lang="ko-KR" altLang="en-US" sz="1200" dirty="0"/>
              <a:t>키 이벤트</a:t>
            </a:r>
            <a:r>
              <a:rPr lang="en-US" altLang="ko-KR" sz="1200" dirty="0"/>
              <a:t>&lt;/title&gt;</a:t>
            </a:r>
          </a:p>
          <a:p>
            <a:pPr defTabSz="180000"/>
            <a:r>
              <a:rPr lang="en-US" altLang="ko-KR" sz="1200" dirty="0"/>
              <a:t>&lt;script&gt;</a:t>
            </a:r>
          </a:p>
          <a:p>
            <a:pPr defTabSz="180000"/>
            <a:r>
              <a:rPr lang="en-US" altLang="ko-KR" sz="1200" b="1" dirty="0"/>
              <a:t>function</a:t>
            </a:r>
            <a:r>
              <a:rPr lang="en-US" altLang="ko-KR" sz="1200" dirty="0"/>
              <a:t> </a:t>
            </a:r>
            <a:r>
              <a:rPr lang="en-US" altLang="ko-KR" sz="1200" b="1" dirty="0" err="1"/>
              <a:t>whatKeyDown</a:t>
            </a:r>
            <a:r>
              <a:rPr lang="en-US" altLang="ko-KR" sz="1200" b="1" dirty="0"/>
              <a:t>(e)</a:t>
            </a:r>
            <a:r>
              <a:rPr lang="en-US" altLang="ko-KR" sz="1200" dirty="0"/>
              <a:t> {</a:t>
            </a:r>
          </a:p>
          <a:p>
            <a:pPr defTabSz="180000"/>
            <a:r>
              <a:rPr lang="en-US" altLang="ko-KR" sz="1200" dirty="0"/>
              <a:t>	let str = "";</a:t>
            </a:r>
          </a:p>
          <a:p>
            <a:pPr defTabSz="180000"/>
            <a:r>
              <a:rPr lang="en-US" altLang="ko-KR" sz="1200" dirty="0"/>
              <a:t>	let div = </a:t>
            </a:r>
            <a:r>
              <a:rPr lang="en-US" altLang="ko-KR" sz="1200" dirty="0" err="1"/>
              <a:t>document.getElementById</a:t>
            </a:r>
            <a:r>
              <a:rPr lang="en-US" altLang="ko-KR" sz="1200" dirty="0"/>
              <a:t>("div");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div.innerHTML</a:t>
            </a:r>
            <a:r>
              <a:rPr lang="en-US" altLang="ko-KR" sz="1200" dirty="0"/>
              <a:t> = ""; // div </a:t>
            </a:r>
            <a:r>
              <a:rPr lang="ko-KR" altLang="en-US" sz="1200" dirty="0"/>
              <a:t>객체 내용 초기화</a:t>
            </a:r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dirty="0" err="1"/>
              <a:t>str</a:t>
            </a:r>
            <a:r>
              <a:rPr lang="en-US" altLang="ko-KR" sz="1200" dirty="0"/>
              <a:t> += "</a:t>
            </a:r>
            <a:r>
              <a:rPr lang="en-US" altLang="ko-KR" sz="1200" dirty="0" err="1"/>
              <a:t>e.key</a:t>
            </a:r>
            <a:r>
              <a:rPr lang="en-US" altLang="ko-KR" sz="1200" dirty="0"/>
              <a:t> = " + </a:t>
            </a:r>
            <a:r>
              <a:rPr lang="en-US" altLang="ko-KR" sz="1200" b="1" dirty="0" err="1"/>
              <a:t>e.key</a:t>
            </a:r>
            <a:r>
              <a:rPr lang="en-US" altLang="ko-KR" sz="1200" dirty="0"/>
              <a:t> + "&lt;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&gt;";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str</a:t>
            </a:r>
            <a:r>
              <a:rPr lang="en-US" altLang="ko-KR" sz="1200" dirty="0"/>
              <a:t> += "</a:t>
            </a:r>
            <a:r>
              <a:rPr lang="en-US" altLang="ko-KR" sz="1200" dirty="0" err="1"/>
              <a:t>e.code</a:t>
            </a:r>
            <a:r>
              <a:rPr lang="en-US" altLang="ko-KR" sz="1200" dirty="0"/>
              <a:t> = " + </a:t>
            </a:r>
            <a:r>
              <a:rPr lang="en-US" altLang="ko-KR" sz="1200" b="1" dirty="0" err="1"/>
              <a:t>e.code</a:t>
            </a:r>
            <a:r>
              <a:rPr lang="en-US" altLang="ko-KR" sz="1200" dirty="0"/>
              <a:t> + "&lt;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&gt;";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div.innerHTML</a:t>
            </a:r>
            <a:r>
              <a:rPr lang="en-US" altLang="ko-KR" sz="1200" dirty="0"/>
              <a:t> = </a:t>
            </a:r>
            <a:r>
              <a:rPr lang="en-US" altLang="ko-KR" sz="1200" dirty="0" err="1"/>
              <a:t>str</a:t>
            </a:r>
            <a:r>
              <a:rPr lang="en-US" altLang="ko-KR" sz="1200" dirty="0"/>
              <a:t>; // div </a:t>
            </a:r>
            <a:r>
              <a:rPr lang="ko-KR" altLang="en-US" sz="1200" dirty="0"/>
              <a:t>객체에 </a:t>
            </a:r>
            <a:r>
              <a:rPr lang="en-US" altLang="ko-KR" sz="1200" dirty="0"/>
              <a:t>html </a:t>
            </a:r>
            <a:r>
              <a:rPr lang="ko-KR" altLang="en-US" sz="1200" dirty="0"/>
              <a:t>문자열 출력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dirty="0"/>
              <a:t>&lt;/script&gt;</a:t>
            </a:r>
          </a:p>
          <a:p>
            <a:pPr defTabSz="180000"/>
            <a:r>
              <a:rPr lang="en-US" altLang="ko-KR" sz="1200" dirty="0"/>
              <a:t>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</a:t>
            </a:r>
            <a:r>
              <a:rPr lang="ko-KR" altLang="en-US" sz="1200" dirty="0"/>
              <a:t>키 </a:t>
            </a:r>
            <a:r>
              <a:rPr lang="ko-KR" altLang="en-US" sz="1200" dirty="0" err="1"/>
              <a:t>리스너와</a:t>
            </a:r>
            <a:r>
              <a:rPr lang="ko-KR" altLang="en-US" sz="1200" dirty="0"/>
              <a:t> 키 이벤트 객체의 </a:t>
            </a:r>
            <a:r>
              <a:rPr lang="ko-KR" altLang="en-US" sz="1200" dirty="0" err="1"/>
              <a:t>프로퍼티</a:t>
            </a:r>
            <a:r>
              <a:rPr lang="en-US" altLang="ko-KR" sz="1200" dirty="0"/>
              <a:t>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ko-KR" altLang="en-US" sz="1200" dirty="0"/>
              <a:t>텍스트 창에 키를 눌러 보세요</a:t>
            </a:r>
            <a:r>
              <a:rPr lang="en-US" altLang="ko-KR" sz="1200" dirty="0"/>
              <a:t>. Alt, Shift, Ctrl </a:t>
            </a:r>
            <a:r>
              <a:rPr lang="ko-KR" altLang="en-US" sz="1200" dirty="0"/>
              <a:t>키도 가능합니다</a:t>
            </a:r>
            <a:r>
              <a:rPr lang="en-US" altLang="ko-KR" sz="1200" dirty="0"/>
              <a:t>.&lt;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&lt;input type="text" id="text" </a:t>
            </a:r>
            <a:r>
              <a:rPr lang="en-US" altLang="ko-KR" sz="1200" b="1" dirty="0" err="1"/>
              <a:t>onkeydown</a:t>
            </a:r>
            <a:r>
              <a:rPr lang="en-US" altLang="ko-KR" sz="1200" dirty="0"/>
              <a:t>="</a:t>
            </a:r>
            <a:r>
              <a:rPr lang="en-US" altLang="ko-KR" sz="1200" b="1" dirty="0" err="1"/>
              <a:t>whatKeyDown</a:t>
            </a:r>
            <a:r>
              <a:rPr lang="en-US" altLang="ko-KR" sz="1200" b="1" dirty="0"/>
              <a:t>(event)</a:t>
            </a:r>
            <a:r>
              <a:rPr lang="en-US" altLang="ko-KR" sz="1200" dirty="0"/>
              <a:t>"&gt;</a:t>
            </a:r>
          </a:p>
          <a:p>
            <a:pPr defTabSz="180000"/>
            <a:r>
              <a:rPr lang="en-US" altLang="ko-KR" sz="1200" dirty="0"/>
              <a:t>&lt;div id="div" style="</a:t>
            </a:r>
            <a:r>
              <a:rPr lang="en-US" altLang="ko-KR" sz="1200" dirty="0" err="1"/>
              <a:t>background-color:skyblue</a:t>
            </a:r>
            <a:r>
              <a:rPr lang="en-US" altLang="ko-KR" sz="1200" dirty="0"/>
              <a:t>; width:250px; height:50px"&gt;</a:t>
            </a:r>
          </a:p>
          <a:p>
            <a:pPr defTabSz="180000"/>
            <a:r>
              <a:rPr lang="en-US" altLang="ko-KR" sz="1200" dirty="0"/>
              <a:t>&lt;/div&gt;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6080" y="1340768"/>
            <a:ext cx="4080759" cy="2228830"/>
          </a:xfrm>
          <a:prstGeom prst="rect">
            <a:avLst/>
          </a:prstGeom>
          <a:ln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47899929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33">
            <a:extLst>
              <a:ext uri="{FF2B5EF4-FFF2-40B4-BE49-F238E27FC236}">
                <a16:creationId xmlns:a16="http://schemas.microsoft.com/office/drawing/2014/main" id="{CD5EA8E0-4B2B-4634-8642-F717C7A27915}"/>
              </a:ext>
            </a:extLst>
          </p:cNvPr>
          <p:cNvSpPr txBox="1">
            <a:spLocks/>
          </p:cNvSpPr>
          <p:nvPr/>
        </p:nvSpPr>
        <p:spPr>
          <a:xfrm>
            <a:off x="3503712" y="1851928"/>
            <a:ext cx="5256584" cy="856992"/>
          </a:xfrm>
          <a:prstGeom prst="rect">
            <a:avLst/>
          </a:prstGeom>
        </p:spPr>
        <p:txBody>
          <a:bodyPr/>
          <a:lstStyle>
            <a:lvl1pPr algn="ctr" defTabSz="1043056" rtl="0" eaLnBrk="1" latinLnBrk="1" hangingPunct="1">
              <a:spcBef>
                <a:spcPct val="0"/>
              </a:spcBef>
              <a:buNone/>
              <a:defRPr sz="50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sz="4800" dirty="0">
                <a:solidFill>
                  <a:schemeClr val="accent2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자바스크립트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8391FF-563F-45C7-9BB2-4A95B0277AE5}"/>
              </a:ext>
            </a:extLst>
          </p:cNvPr>
          <p:cNvSpPr txBox="1"/>
          <p:nvPr/>
        </p:nvSpPr>
        <p:spPr>
          <a:xfrm>
            <a:off x="4295800" y="2708920"/>
            <a:ext cx="38884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2">
                    <a:lumMod val="50000"/>
                  </a:schemeClr>
                </a:solidFill>
                <a:latin typeface="Adobe Garamond Pro Bold" panose="02020702060506020403" pitchFamily="18" charset="0"/>
              </a:rPr>
              <a:t>JavaScript &amp; TypeScript</a:t>
            </a:r>
            <a:endParaRPr lang="ko-KR" altLang="en-US" sz="2800" dirty="0">
              <a:solidFill>
                <a:schemeClr val="accent2">
                  <a:lumMod val="50000"/>
                </a:schemeClr>
              </a:solidFill>
              <a:latin typeface="Adobe Garamond Pro Bold" panose="02020702060506020403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F139DA4-015E-43D5-9CAA-6826BBFC1D5A}"/>
              </a:ext>
            </a:extLst>
          </p:cNvPr>
          <p:cNvSpPr txBox="1"/>
          <p:nvPr/>
        </p:nvSpPr>
        <p:spPr>
          <a:xfrm>
            <a:off x="4187788" y="3765966"/>
            <a:ext cx="4104456" cy="646331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rgbClr val="007E39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다음주에 만나요 </a:t>
            </a:r>
            <a:r>
              <a:rPr lang="en-US" altLang="ko-KR" sz="3600" dirty="0">
                <a:solidFill>
                  <a:srgbClr val="007E39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~</a:t>
            </a:r>
            <a:endParaRPr lang="ko-KR" altLang="en-US" sz="3600" dirty="0">
              <a:solidFill>
                <a:srgbClr val="007E39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163052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함수종류</a:t>
            </a:r>
            <a:endParaRPr lang="x-none" dirty="0"/>
          </a:p>
        </p:txBody>
      </p:sp>
      <p:sp>
        <p:nvSpPr>
          <p:cNvPr id="8" name="텍스트 개체 틀 8">
            <a:extLst>
              <a:ext uri="{FF2B5EF4-FFF2-40B4-BE49-F238E27FC236}">
                <a16:creationId xmlns:a16="http://schemas.microsoft.com/office/drawing/2014/main" id="{9BB3E6AF-ECE4-4ACF-8153-33D7662D880A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1631504" y="1412776"/>
            <a:ext cx="9865096" cy="1440160"/>
          </a:xfrm>
        </p:spPr>
        <p:txBody>
          <a:bodyPr>
            <a:normAutofit/>
          </a:bodyPr>
          <a:lstStyle/>
          <a:p>
            <a:pPr lvl="1"/>
            <a:r>
              <a:rPr lang="ko-KR" altLang="en-US" sz="2000" b="1" dirty="0">
                <a:solidFill>
                  <a:srgbClr val="000000"/>
                </a:solidFill>
                <a:latin typeface="+mn-ea"/>
                <a:ea typeface="+mn-ea"/>
              </a:rPr>
              <a:t>화살표 함수</a:t>
            </a:r>
            <a:endParaRPr lang="en-US" altLang="ko-KR" sz="400" b="0" i="1" dirty="0">
              <a:solidFill>
                <a:srgbClr val="B18EB1"/>
              </a:solidFill>
              <a:effectLst/>
              <a:latin typeface="verdana" panose="020B0604030504040204" pitchFamily="34" charset="0"/>
            </a:endParaRPr>
          </a:p>
          <a:p>
            <a:pPr marL="685800" lvl="2" indent="0">
              <a:buNone/>
            </a:pPr>
            <a:r>
              <a:rPr lang="en-US" altLang="ko-KR" sz="2000" b="0" i="0" dirty="0">
                <a:effectLst/>
                <a:latin typeface="verdana" panose="020B0604030504040204" pitchFamily="34" charset="0"/>
              </a:rPr>
              <a:t>let </a:t>
            </a:r>
            <a:r>
              <a:rPr lang="ko-KR" altLang="en-US" sz="2000" b="0" i="0" dirty="0" err="1">
                <a:effectLst/>
                <a:latin typeface="verdana" panose="020B0604030504040204" pitchFamily="34" charset="0"/>
              </a:rPr>
              <a:t>함수명</a:t>
            </a:r>
            <a:r>
              <a:rPr lang="ko-KR" altLang="en-US" sz="2000" b="0" i="0" dirty="0">
                <a:effectLst/>
                <a:latin typeface="verdana" panose="020B0604030504040204" pitchFamily="34" charset="0"/>
              </a:rPr>
              <a:t> </a:t>
            </a:r>
            <a:r>
              <a:rPr lang="en-US" altLang="ko-KR" sz="2000" b="0" i="0" dirty="0">
                <a:effectLst/>
                <a:latin typeface="verdana" panose="020B0604030504040204" pitchFamily="34" charset="0"/>
              </a:rPr>
              <a:t>= (</a:t>
            </a:r>
            <a:r>
              <a:rPr lang="ko-KR" altLang="en-US" sz="2000" b="0" i="0" dirty="0">
                <a:effectLst/>
                <a:latin typeface="verdana" panose="020B0604030504040204" pitchFamily="34" charset="0"/>
              </a:rPr>
              <a:t>매개변수</a:t>
            </a:r>
            <a:r>
              <a:rPr lang="en-US" altLang="ko-KR" sz="2000" b="0" i="0" dirty="0">
                <a:effectLst/>
                <a:latin typeface="verdana" panose="020B0604030504040204" pitchFamily="34" charset="0"/>
              </a:rPr>
              <a:t>, </a:t>
            </a:r>
            <a:r>
              <a:rPr lang="ko-KR" altLang="en-US" sz="2000" b="0" i="0" dirty="0">
                <a:effectLst/>
                <a:latin typeface="verdana" panose="020B0604030504040204" pitchFamily="34" charset="0"/>
              </a:rPr>
              <a:t>매개변수 </a:t>
            </a:r>
            <a:r>
              <a:rPr lang="en-US" altLang="ko-KR" sz="2000" b="0" i="0" dirty="0">
                <a:effectLst/>
                <a:latin typeface="verdana" panose="020B0604030504040204" pitchFamily="34" charset="0"/>
              </a:rPr>
              <a:t>...)=&gt;{ //</a:t>
            </a:r>
            <a:r>
              <a:rPr lang="ko-KR" altLang="en-US" sz="2000" b="0" i="0" dirty="0">
                <a:effectLst/>
                <a:latin typeface="verdana" panose="020B0604030504040204" pitchFamily="34" charset="0"/>
              </a:rPr>
              <a:t>기능 정의</a:t>
            </a:r>
          </a:p>
          <a:p>
            <a:pPr marL="685800" lvl="2" indent="0">
              <a:buNone/>
            </a:pPr>
            <a:r>
              <a:rPr lang="ko-KR" altLang="en-US" sz="2000" b="0" i="0" dirty="0">
                <a:effectLst/>
                <a:latin typeface="verdana" panose="020B0604030504040204" pitchFamily="34" charset="0"/>
              </a:rPr>
              <a:t>  </a:t>
            </a:r>
            <a:r>
              <a:rPr lang="en-US" altLang="ko-KR" sz="2000" b="0" i="0" dirty="0">
                <a:effectLst/>
                <a:latin typeface="verdana" panose="020B0604030504040204" pitchFamily="34" charset="0"/>
              </a:rPr>
              <a:t>return </a:t>
            </a:r>
            <a:r>
              <a:rPr lang="ko-KR" altLang="en-US" sz="2000" b="0" i="0" dirty="0">
                <a:effectLst/>
                <a:latin typeface="verdana" panose="020B0604030504040204" pitchFamily="34" charset="0"/>
              </a:rPr>
              <a:t>반환 할 데이터</a:t>
            </a:r>
            <a:r>
              <a:rPr lang="en-US" altLang="ko-KR" sz="2000" b="0" i="0" dirty="0">
                <a:effectLst/>
                <a:latin typeface="verdana" panose="020B0604030504040204" pitchFamily="34" charset="0"/>
              </a:rPr>
              <a:t>; }</a:t>
            </a:r>
            <a:endParaRPr lang="en-US" altLang="ko-KR" sz="2000" dirty="0">
              <a:latin typeface="+mn-ea"/>
              <a:ea typeface="+mn-ea"/>
            </a:endParaRPr>
          </a:p>
        </p:txBody>
      </p:sp>
      <p:sp>
        <p:nvSpPr>
          <p:cNvPr id="10" name="텍스트 개체 틀 8">
            <a:extLst>
              <a:ext uri="{FF2B5EF4-FFF2-40B4-BE49-F238E27FC236}">
                <a16:creationId xmlns:a16="http://schemas.microsoft.com/office/drawing/2014/main" id="{9CF54351-A1A3-458A-A55E-6798BC4458D0}"/>
              </a:ext>
            </a:extLst>
          </p:cNvPr>
          <p:cNvSpPr txBox="1">
            <a:spLocks/>
          </p:cNvSpPr>
          <p:nvPr/>
        </p:nvSpPr>
        <p:spPr>
          <a:xfrm>
            <a:off x="1631504" y="3212978"/>
            <a:ext cx="9289032" cy="1656183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1" hangingPunct="1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>
                <a:schemeClr val="accent2"/>
              </a:buClr>
              <a:buSzPct val="60000"/>
              <a:buFont typeface="Wingdings"/>
              <a:buChar char=""/>
              <a:defRPr kumimoji="0" lang="ko-KR" altLang="en-US" sz="20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ct val="70000"/>
              <a:buFont typeface="Wingdings 2"/>
              <a:buChar char=""/>
              <a:defRPr kumimoji="0" lang="ko-KR" altLang="en-US" sz="1800" kern="1200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2pPr>
            <a:lvl3pPr marL="914400" indent="-228600" algn="l" rtl="0" eaLnBrk="1" latinLnBrk="1" hangingPunct="1">
              <a:lnSpc>
                <a:spcPct val="100000"/>
              </a:lnSpc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lang="ko-KR" altLang="en-US" sz="1600" kern="1200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3pPr>
            <a:lvl4pPr marL="1371600" indent="-228600" algn="l" rtl="0" eaLnBrk="1" latinLnBrk="1" hangingPunct="1">
              <a:spcBef>
                <a:spcPts val="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lang="ko-KR" altLang="en-US" sz="1600" kern="1200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4pPr>
            <a:lvl5pPr marL="1828800" indent="-228600" algn="l" rtl="0" eaLnBrk="1" latinLnBrk="1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1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1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ko-KR" altLang="en-US" sz="2000" b="1" dirty="0">
                <a:solidFill>
                  <a:srgbClr val="000000"/>
                </a:solidFill>
                <a:latin typeface="+mn-ea"/>
                <a:ea typeface="+mn-ea"/>
              </a:rPr>
              <a:t>즉시 실행 함수 </a:t>
            </a:r>
          </a:p>
          <a:p>
            <a:pPr marL="685800" lvl="2" indent="0">
              <a:buFont typeface="Wingdings"/>
              <a:buNone/>
            </a:pPr>
            <a:endParaRPr lang="ko-KR" altLang="en-US" sz="400" i="1" dirty="0">
              <a:solidFill>
                <a:srgbClr val="B18EB1"/>
              </a:solidFill>
              <a:latin typeface="verdana" panose="020B0604030504040204" pitchFamily="34" charset="0"/>
            </a:endParaRPr>
          </a:p>
          <a:p>
            <a:pPr marL="685800" lvl="2" indent="0">
              <a:buFont typeface="Wingdings"/>
              <a:buNone/>
            </a:pPr>
            <a:r>
              <a:rPr lang="en-US" altLang="ko-KR" sz="2000" dirty="0">
                <a:latin typeface="verdana" panose="020B0604030504040204" pitchFamily="34" charset="0"/>
              </a:rPr>
              <a:t>(function </a:t>
            </a:r>
            <a:r>
              <a:rPr lang="ko-KR" altLang="en-US" sz="2000" dirty="0" err="1">
                <a:latin typeface="verdana" panose="020B0604030504040204" pitchFamily="34" charset="0"/>
              </a:rPr>
              <a:t>함수명</a:t>
            </a:r>
            <a:r>
              <a:rPr lang="en-US" altLang="ko-KR" sz="2000" dirty="0">
                <a:latin typeface="verdana" panose="020B0604030504040204" pitchFamily="34" charset="0"/>
              </a:rPr>
              <a:t>(</a:t>
            </a:r>
            <a:r>
              <a:rPr lang="ko-KR" altLang="en-US" sz="2000" dirty="0">
                <a:latin typeface="verdana" panose="020B0604030504040204" pitchFamily="34" charset="0"/>
              </a:rPr>
              <a:t>매개변수</a:t>
            </a:r>
            <a:r>
              <a:rPr lang="en-US" altLang="ko-KR" sz="2000" dirty="0">
                <a:latin typeface="verdana" panose="020B0604030504040204" pitchFamily="34" charset="0"/>
              </a:rPr>
              <a:t>, </a:t>
            </a:r>
            <a:r>
              <a:rPr lang="ko-KR" altLang="en-US" sz="2000" dirty="0">
                <a:latin typeface="verdana" panose="020B0604030504040204" pitchFamily="34" charset="0"/>
              </a:rPr>
              <a:t>매개변수 </a:t>
            </a:r>
            <a:r>
              <a:rPr lang="en-US" altLang="ko-KR" sz="2000" dirty="0">
                <a:latin typeface="verdana" panose="020B0604030504040204" pitchFamily="34" charset="0"/>
              </a:rPr>
              <a:t>...){//</a:t>
            </a:r>
            <a:r>
              <a:rPr lang="ko-KR" altLang="en-US" sz="2000" dirty="0">
                <a:latin typeface="verdana" panose="020B0604030504040204" pitchFamily="34" charset="0"/>
              </a:rPr>
              <a:t>기능 정의</a:t>
            </a:r>
          </a:p>
          <a:p>
            <a:pPr marL="685800" lvl="2" indent="0">
              <a:buFont typeface="Wingdings"/>
              <a:buNone/>
            </a:pPr>
            <a:r>
              <a:rPr lang="en-US" altLang="ko-KR" sz="2000" dirty="0">
                <a:latin typeface="verdana" panose="020B0604030504040204" pitchFamily="34" charset="0"/>
              </a:rPr>
              <a:t>})()</a:t>
            </a:r>
            <a:endParaRPr lang="ko-KR" altLang="en-US" sz="20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335842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즉시 호출 함수 </a:t>
            </a:r>
            <a:r>
              <a:rPr lang="en-US" altLang="ko-KR" dirty="0"/>
              <a:t>(</a:t>
            </a:r>
            <a:r>
              <a:rPr lang="ko-KR" altLang="en-US" dirty="0"/>
              <a:t>전역</a:t>
            </a:r>
            <a:r>
              <a:rPr lang="en-US" altLang="ko-KR" dirty="0"/>
              <a:t>, </a:t>
            </a:r>
            <a:r>
              <a:rPr lang="ko-KR" altLang="en-US" dirty="0"/>
              <a:t>지역</a:t>
            </a:r>
            <a:r>
              <a:rPr lang="en-US" altLang="ko-KR" dirty="0"/>
              <a:t>)</a:t>
            </a:r>
            <a:endParaRPr lang="x-none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06D013D-D709-42A7-95B5-89506A7F40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6240" y="1844824"/>
            <a:ext cx="2907355" cy="224812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8C516F8-6973-4374-BCF8-59FBDCA5CB4A}"/>
              </a:ext>
            </a:extLst>
          </p:cNvPr>
          <p:cNvSpPr txBox="1"/>
          <p:nvPr/>
        </p:nvSpPr>
        <p:spPr>
          <a:xfrm>
            <a:off x="1919536" y="1124744"/>
            <a:ext cx="6136912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&lt;!-- </a:t>
            </a:r>
            <a:r>
              <a:rPr lang="ko-KR" alt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다른 곳에서 가져온 자바스크립트 코드 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--&gt;</a:t>
            </a:r>
            <a:endParaRPr lang="ko-KR" alt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&lt;script&gt;</a:t>
            </a:r>
            <a:endParaRPr lang="ko-KR" alt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pi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 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3.14;</a:t>
            </a:r>
            <a:endParaRPr lang="ko-KR" alt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ko-KR" alt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파이 값은 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pi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ko-KR" alt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입니다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.`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 </a:t>
            </a:r>
            <a:r>
              <a:rPr lang="ko-KR" alt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블록을 사용한 </a:t>
            </a:r>
            <a:r>
              <a:rPr lang="ko-KR" alt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스코프</a:t>
            </a:r>
            <a:r>
              <a:rPr lang="ko-KR" alt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생성</a:t>
            </a:r>
            <a:endParaRPr lang="ko-KR" alt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pi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 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3.141592;</a:t>
            </a:r>
            <a:endParaRPr lang="ko-KR" alt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ko-KR" alt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파이 값은 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pi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ko-KR" alt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입니다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.`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}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ko-KR" alt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파이 값은 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pi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ko-KR" alt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입니다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.`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 </a:t>
            </a:r>
            <a:r>
              <a:rPr lang="ko-KR" alt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함수 블록을 사용한 </a:t>
            </a:r>
            <a:r>
              <a:rPr lang="ko-KR" alt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스코프</a:t>
            </a:r>
            <a:r>
              <a:rPr lang="ko-KR" alt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생성</a:t>
            </a:r>
            <a:endParaRPr lang="ko-KR" alt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sample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 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pi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 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3.141592;</a:t>
            </a:r>
            <a:endParaRPr lang="ko-KR" alt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ko-KR" alt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파이 값은 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pi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ko-KR" alt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입니다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.`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}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sample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ko-KR" alt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파이 값은 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pi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ko-KR" alt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입니다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.`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&lt;/script&gt;</a:t>
            </a:r>
            <a:endParaRPr lang="ko-KR" alt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7" name="왼쪽 중괄호 16">
            <a:extLst>
              <a:ext uri="{FF2B5EF4-FFF2-40B4-BE49-F238E27FC236}">
                <a16:creationId xmlns:a16="http://schemas.microsoft.com/office/drawing/2014/main" id="{34E76EB5-3703-4ACC-9BAE-D3FF36F21B21}"/>
              </a:ext>
            </a:extLst>
          </p:cNvPr>
          <p:cNvSpPr/>
          <p:nvPr/>
        </p:nvSpPr>
        <p:spPr>
          <a:xfrm>
            <a:off x="1719744" y="2636912"/>
            <a:ext cx="720080" cy="968978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5F063A2-8E6F-485E-83EF-57069E7ED2E5}"/>
              </a:ext>
            </a:extLst>
          </p:cNvPr>
          <p:cNvSpPr txBox="1"/>
          <p:nvPr/>
        </p:nvSpPr>
        <p:spPr>
          <a:xfrm>
            <a:off x="567616" y="2935437"/>
            <a:ext cx="11521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/>
              <a:t>즉시 호출</a:t>
            </a:r>
          </a:p>
        </p:txBody>
      </p:sp>
    </p:spTree>
    <p:extLst>
      <p:ext uri="{BB962C8B-B14F-4D97-AF65-F5344CB8AC3E}">
        <p14:creationId xmlns:p14="http://schemas.microsoft.com/office/powerpoint/2010/main" val="16212672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제목 3">
            <a:extLst>
              <a:ext uri="{FF2B5EF4-FFF2-40B4-BE49-F238E27FC236}">
                <a16:creationId xmlns:a16="http://schemas.microsoft.com/office/drawing/2014/main" id="{E996E4A4-D1C0-463D-B8D9-7443407111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3512" y="44624"/>
            <a:ext cx="6768752" cy="576064"/>
          </a:xfrm>
        </p:spPr>
        <p:txBody>
          <a:bodyPr>
            <a:normAutofit/>
          </a:bodyPr>
          <a:lstStyle/>
          <a:p>
            <a:r>
              <a:rPr lang="ko-KR" altLang="en-US" dirty="0"/>
              <a:t>즉시 호출 함수 </a:t>
            </a:r>
            <a:r>
              <a:rPr lang="en-US" altLang="ko-KR" dirty="0"/>
              <a:t>(</a:t>
            </a:r>
            <a:r>
              <a:rPr lang="ko-KR" altLang="en-US" dirty="0"/>
              <a:t>이름 충돌 문제 해결</a:t>
            </a:r>
            <a:r>
              <a:rPr lang="en-US" altLang="ko-KR" dirty="0"/>
              <a:t>)</a:t>
            </a:r>
            <a:endParaRPr lang="x-none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D5CA271-DBF2-4780-9F96-D2D01125EFD5}"/>
              </a:ext>
            </a:extLst>
          </p:cNvPr>
          <p:cNvSpPr txBox="1"/>
          <p:nvPr/>
        </p:nvSpPr>
        <p:spPr>
          <a:xfrm>
            <a:off x="3215680" y="1601715"/>
            <a:ext cx="6136912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&lt;!-- </a:t>
            </a:r>
            <a:r>
              <a:rPr lang="ko-KR" alt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다른 곳에서 가져온 자바스크립트 코드 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--&gt;</a:t>
            </a:r>
            <a:endParaRPr lang="ko-KR" alt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&lt;script&gt;</a:t>
            </a:r>
            <a:endParaRPr lang="ko-KR" alt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pi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 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3.14;</a:t>
            </a:r>
            <a:endParaRPr lang="ko-KR" alt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ko-KR" alt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파이 값은 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pi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ko-KR" alt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입니다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.`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&lt;/script&gt;</a:t>
            </a:r>
            <a:endParaRPr lang="ko-KR" alt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&lt;!-- </a:t>
            </a:r>
            <a:r>
              <a:rPr lang="ko-KR" alt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내가 만든 자바스크립트 코드 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--&gt;</a:t>
            </a:r>
            <a:endParaRPr lang="ko-KR" alt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&lt;script&gt;</a:t>
            </a:r>
            <a:endParaRPr lang="ko-KR" alt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pi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 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3.141592;</a:t>
            </a:r>
            <a:endParaRPr lang="ko-KR" alt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ko-KR" alt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파이 값은 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pi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ko-KR" alt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입니다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.`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&lt;/script&gt;</a:t>
            </a:r>
            <a:endParaRPr lang="ko-KR" alt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E9D34D06-B479-4F06-927B-AEBE5608C4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9816" y="5002597"/>
            <a:ext cx="6647384" cy="37061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A1DCE5E-0B10-4087-9B06-8B4E67D272F3}"/>
              </a:ext>
            </a:extLst>
          </p:cNvPr>
          <p:cNvSpPr txBox="1"/>
          <p:nvPr/>
        </p:nvSpPr>
        <p:spPr>
          <a:xfrm>
            <a:off x="364948" y="1484784"/>
            <a:ext cx="223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FunctionCall.html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823769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가을">
  <a:themeElements>
    <a:clrScheme name="가을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가을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13109</TotalTime>
  <Words>8865</Words>
  <Application>Microsoft Office PowerPoint</Application>
  <PresentationFormat>와이드스크린</PresentationFormat>
  <Paragraphs>1437</Paragraphs>
  <Slides>68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15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68</vt:i4>
      </vt:variant>
    </vt:vector>
  </HeadingPairs>
  <TitlesOfParts>
    <vt:vector size="84" baseType="lpstr">
      <vt:lpstr>HY헤드라인M</vt:lpstr>
      <vt:lpstr>YoonV YoonMyungjo100Std_OTF</vt:lpstr>
      <vt:lpstr>굴림</vt:lpstr>
      <vt:lpstr>돋움</vt:lpstr>
      <vt:lpstr>맑은 고딕</vt:lpstr>
      <vt:lpstr>새굴림</vt:lpstr>
      <vt:lpstr>시스템 서체</vt:lpstr>
      <vt:lpstr>함초롬바탕</vt:lpstr>
      <vt:lpstr>Adobe Garamond Pro Bold</vt:lpstr>
      <vt:lpstr>Arial</vt:lpstr>
      <vt:lpstr>Consolas</vt:lpstr>
      <vt:lpstr>Helvetica</vt:lpstr>
      <vt:lpstr>verdana</vt:lpstr>
      <vt:lpstr>Wingdings</vt:lpstr>
      <vt:lpstr>Wingdings 2</vt:lpstr>
      <vt:lpstr>가을</vt:lpstr>
      <vt:lpstr>PowerPoint 프레젠테이션</vt:lpstr>
      <vt:lpstr>자바스크립트 기초</vt:lpstr>
      <vt:lpstr>2주차 과제풀이 </vt:lpstr>
      <vt:lpstr>2주차 과제풀이 </vt:lpstr>
      <vt:lpstr>2주차 과제풀이 </vt:lpstr>
      <vt:lpstr>함수종류</vt:lpstr>
      <vt:lpstr>함수종류</vt:lpstr>
      <vt:lpstr>즉시 호출 함수 (전역, 지역)</vt:lpstr>
      <vt:lpstr>즉시 호출 함수 (이름 충돌 문제 해결)</vt:lpstr>
      <vt:lpstr>즉시 호출 함수 (이름 충돌 문제 해결)</vt:lpstr>
      <vt:lpstr>  문장 엄격 모드</vt:lpstr>
      <vt:lpstr>익명 함수와 선언적 함수의 차이</vt:lpstr>
      <vt:lpstr>익명 함수와 선언적 함수의 차이</vt:lpstr>
      <vt:lpstr>익명 함수와 선언적 함수의 조합</vt:lpstr>
      <vt:lpstr>익명 함수와 선언적 함수의 차이</vt:lpstr>
      <vt:lpstr>익명 함수와 선언적 함수의 차이</vt:lpstr>
      <vt:lpstr>요약</vt:lpstr>
      <vt:lpstr>확인문제</vt:lpstr>
      <vt:lpstr>확인문제</vt:lpstr>
      <vt:lpstr>브라우저에 발생하는 다양한 이벤트들</vt:lpstr>
      <vt:lpstr>브라우저에 발생하는 다양한 이벤트들</vt:lpstr>
      <vt:lpstr>브라우저에 발생하는 다양한 이벤트들</vt:lpstr>
      <vt:lpstr>예제 9-1 HTML 태그 내에 이벤트 리스너 작성</vt:lpstr>
      <vt:lpstr>DOM 객체의 이벤트 리스너 프로퍼티에 작성</vt:lpstr>
      <vt:lpstr>예제 9-2 DOM 객체의 이벤트 리스너 프로퍼티에 리스너 등록</vt:lpstr>
      <vt:lpstr>DOM 객체의 addEventListener() 메소드 활용</vt:lpstr>
      <vt:lpstr>예제 9–3 addEventListener() 사용</vt:lpstr>
      <vt:lpstr>예제 9-4 익명 함수로 이벤트 리스너 작성</vt:lpstr>
      <vt:lpstr>이벤트 리스너 작성 방법 4 가지 비교</vt:lpstr>
      <vt:lpstr>이벤트 객체</vt:lpstr>
      <vt:lpstr>이벤트 객체 전달받기</vt:lpstr>
      <vt:lpstr>예제 9-5 이벤트 리스너에서 이벤트 객체 전달 받기</vt:lpstr>
      <vt:lpstr>이벤트 객체에 들어 있는 정보</vt:lpstr>
      <vt:lpstr>예제 9-6 이벤트 객체의 프로퍼티 출력</vt:lpstr>
      <vt:lpstr>이벤트의 디폴트 행동 취소, preventDefault()</vt:lpstr>
      <vt:lpstr>예제 9-7 이벤트의 디폴트 행동 취소</vt:lpstr>
      <vt:lpstr>이벤트 흐름</vt:lpstr>
      <vt:lpstr>이벤트 흐름 사례</vt:lpstr>
      <vt:lpstr>PowerPoint 프레젠테이션</vt:lpstr>
      <vt:lpstr>캡쳐 리스너와 버블 리스너</vt:lpstr>
      <vt:lpstr>예제 9-8 이벤트 흐름</vt:lpstr>
      <vt:lpstr>PowerPoint 프레젠테이션</vt:lpstr>
      <vt:lpstr>마우스 핸들링</vt:lpstr>
      <vt:lpstr>예제 9-9 onclick 리스너로 계산기 만들기</vt:lpstr>
      <vt:lpstr>여러 마우스 관련 이벤트 리스너</vt:lpstr>
      <vt:lpstr>예제 9-10 마우스 관련 이벤트 리스너</vt:lpstr>
      <vt:lpstr>PowerPoint 프레젠테이션</vt:lpstr>
      <vt:lpstr>예제 9-11 onmousemove와 마우스 위치 및 버튼</vt:lpstr>
      <vt:lpstr>oncontextmenu</vt:lpstr>
      <vt:lpstr>예제 9-12 oncontextmenu로 소스 보기나 이미지 다운로드 금지</vt:lpstr>
      <vt:lpstr>문서의 로딩 완료와 onload</vt:lpstr>
      <vt:lpstr>예제 9-13 onload에서 사이트 이전을 알리는 공고창 출력</vt:lpstr>
      <vt:lpstr>이미지 로딩 완료와 onload</vt:lpstr>
      <vt:lpstr>이미지 로딩시 주의할 점</vt:lpstr>
      <vt:lpstr>예제 9-14 onload로 이미지의 크기 알아내기</vt:lpstr>
      <vt:lpstr>new Image()로 이미지 로딩과 출력</vt:lpstr>
      <vt:lpstr>예제 9-15 new Image()로 이미지 로딩</vt:lpstr>
      <vt:lpstr>onblur와 onfocus</vt:lpstr>
      <vt:lpstr>예제 9-16 onfocus와 onblur, 입력 없이 다른 창으로 갈 수 없음</vt:lpstr>
      <vt:lpstr>라디오버튼과 체크박스</vt:lpstr>
      <vt:lpstr>예제 9-17 선택된 라디오버튼 알아내기</vt:lpstr>
      <vt:lpstr>예제 9–18 체크박스로 선택한 물품 계산</vt:lpstr>
      <vt:lpstr>select 객체와 onchange</vt:lpstr>
      <vt:lpstr>예제 9-19 select 객체에서 선택한 과일 출력</vt:lpstr>
      <vt:lpstr>키 이벤트</vt:lpstr>
      <vt:lpstr>onreset과 onsubmit</vt:lpstr>
      <vt:lpstr>예제 9-20 키 이벤트 리스너와 이벤트 객체의 프로퍼티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Kitae</dc:creator>
  <cp:lastModifiedBy>mj1576</cp:lastModifiedBy>
  <cp:revision>187</cp:revision>
  <cp:lastPrinted>2021-09-02T14:28:28Z</cp:lastPrinted>
  <dcterms:created xsi:type="dcterms:W3CDTF">2011-08-27T14:53:28Z</dcterms:created>
  <dcterms:modified xsi:type="dcterms:W3CDTF">2023-09-21T13:53:51Z</dcterms:modified>
</cp:coreProperties>
</file>